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x="18288000" cy="10287000"/>
  <p:notesSz cx="6858000" cy="9144000"/>
  <p:embeddedFontLst>
    <p:embeddedFont>
      <p:font typeface="Bukhari Script" charset="1" panose="00000500000000000000"/>
      <p:regular r:id="rId20"/>
    </p:embeddedFont>
    <p:embeddedFont>
      <p:font typeface="Poppins Bold Italics" charset="1" panose="00000800000000000000"/>
      <p:regular r:id="rId21"/>
    </p:embeddedFont>
    <p:embeddedFont>
      <p:font typeface="Poppins Italics" charset="1" panose="00000500000000000000"/>
      <p:regular r:id="rId22"/>
    </p:embeddedFont>
    <p:embeddedFont>
      <p:font typeface="Poppins" charset="1" panose="00000500000000000000"/>
      <p:regular r:id="rId23"/>
    </p:embeddedFont>
    <p:embeddedFont>
      <p:font typeface="Poppins Bold" charset="1" panose="00000800000000000000"/>
      <p:regular r:id="rId24"/>
    </p:embeddedFont>
    <p:embeddedFont>
      <p:font typeface="Hammersmith One" charset="1" panose="02010703030501060504"/>
      <p:regular r:id="rId25"/>
    </p:embeddedFont>
    <p:embeddedFont>
      <p:font typeface="Arial" charset="1" panose="020B0502020202020204"/>
      <p:regular r:id="rId26"/>
    </p:embeddedFont>
    <p:embeddedFont>
      <p:font typeface="Poppins Medium" charset="1" panose="0000060000000000000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 Id="rId3" Target="../media/image18.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png" Type="http://schemas.openxmlformats.org/officeDocument/2006/relationships/image"/><Relationship Id="rId3" Target="../media/image20.png" Type="http://schemas.openxmlformats.org/officeDocument/2006/relationships/image"/><Relationship Id="rId4" Target="../media/image21.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14.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2230017">
            <a:off x="5922183" y="5171679"/>
            <a:ext cx="17191765" cy="8229600"/>
          </a:xfrm>
          <a:prstGeom prst="rect">
            <a:avLst/>
          </a:prstGeom>
          <a:solidFill>
            <a:srgbClr val="FFFFFF"/>
          </a:solidFill>
        </p:spPr>
      </p:sp>
      <p:sp>
        <p:nvSpPr>
          <p:cNvPr name="Freeform 3" id="3"/>
          <p:cNvSpPr/>
          <p:nvPr/>
        </p:nvSpPr>
        <p:spPr>
          <a:xfrm flipH="false" flipV="false" rot="0">
            <a:off x="7868191" y="0"/>
            <a:ext cx="13299750" cy="10290681"/>
          </a:xfrm>
          <a:custGeom>
            <a:avLst/>
            <a:gdLst/>
            <a:ahLst/>
            <a:cxnLst/>
            <a:rect r="r" b="b" t="t" l="l"/>
            <a:pathLst>
              <a:path h="10290681" w="13299750">
                <a:moveTo>
                  <a:pt x="0" y="0"/>
                </a:moveTo>
                <a:lnTo>
                  <a:pt x="13299750" y="0"/>
                </a:lnTo>
                <a:lnTo>
                  <a:pt x="13299750" y="10290681"/>
                </a:lnTo>
                <a:lnTo>
                  <a:pt x="0" y="10290681"/>
                </a:lnTo>
                <a:lnTo>
                  <a:pt x="0" y="0"/>
                </a:lnTo>
                <a:close/>
              </a:path>
            </a:pathLst>
          </a:custGeom>
          <a:blipFill>
            <a:blip r:embed="rId2"/>
            <a:stretch>
              <a:fillRect l="0" t="0" r="0" b="0"/>
            </a:stretch>
          </a:blipFill>
        </p:spPr>
      </p:sp>
      <p:sp>
        <p:nvSpPr>
          <p:cNvPr name="AutoShape 4" id="4"/>
          <p:cNvSpPr/>
          <p:nvPr/>
        </p:nvSpPr>
        <p:spPr>
          <a:xfrm rot="-3887857">
            <a:off x="-4876252" y="-1399459"/>
            <a:ext cx="17191765" cy="10831026"/>
          </a:xfrm>
          <a:prstGeom prst="rect">
            <a:avLst/>
          </a:prstGeom>
          <a:solidFill>
            <a:srgbClr val="FFFFFF"/>
          </a:solidFill>
        </p:spPr>
      </p:sp>
      <p:sp>
        <p:nvSpPr>
          <p:cNvPr name="AutoShape 5" id="5"/>
          <p:cNvSpPr/>
          <p:nvPr/>
        </p:nvSpPr>
        <p:spPr>
          <a:xfrm rot="3008435">
            <a:off x="-4155552" y="2621499"/>
            <a:ext cx="17375023" cy="11253378"/>
          </a:xfrm>
          <a:prstGeom prst="rect">
            <a:avLst/>
          </a:prstGeom>
          <a:solidFill>
            <a:srgbClr val="FFFFFF"/>
          </a:solidFill>
        </p:spPr>
      </p:sp>
      <p:grpSp>
        <p:nvGrpSpPr>
          <p:cNvPr name="Group 6" id="6"/>
          <p:cNvGrpSpPr/>
          <p:nvPr/>
        </p:nvGrpSpPr>
        <p:grpSpPr>
          <a:xfrm rot="-2292491">
            <a:off x="10241054" y="3693424"/>
            <a:ext cx="1062487" cy="6734838"/>
            <a:chOff x="0" y="0"/>
            <a:chExt cx="279832" cy="1773784"/>
          </a:xfrm>
        </p:grpSpPr>
        <p:sp>
          <p:nvSpPr>
            <p:cNvPr name="Freeform 7" id="7"/>
            <p:cNvSpPr/>
            <p:nvPr/>
          </p:nvSpPr>
          <p:spPr>
            <a:xfrm flipH="false" flipV="false" rot="0">
              <a:off x="0" y="0"/>
              <a:ext cx="279832" cy="1773784"/>
            </a:xfrm>
            <a:custGeom>
              <a:avLst/>
              <a:gdLst/>
              <a:ahLst/>
              <a:cxnLst/>
              <a:rect r="r" b="b" t="t" l="l"/>
              <a:pathLst>
                <a:path h="1773784" w="279832">
                  <a:moveTo>
                    <a:pt x="0" y="0"/>
                  </a:moveTo>
                  <a:lnTo>
                    <a:pt x="279832" y="0"/>
                  </a:lnTo>
                  <a:lnTo>
                    <a:pt x="279832" y="1773784"/>
                  </a:lnTo>
                  <a:lnTo>
                    <a:pt x="0" y="1773784"/>
                  </a:lnTo>
                  <a:close/>
                </a:path>
              </a:pathLst>
            </a:custGeom>
            <a:solidFill>
              <a:srgbClr val="FFFFFF"/>
            </a:solidFill>
            <a:ln w="38100" cap="sq">
              <a:solidFill>
                <a:srgbClr val="000000"/>
              </a:solidFill>
              <a:prstDash val="solid"/>
              <a:miter/>
            </a:ln>
          </p:spPr>
        </p:sp>
        <p:sp>
          <p:nvSpPr>
            <p:cNvPr name="TextBox 8" id="8"/>
            <p:cNvSpPr txBox="true"/>
            <p:nvPr/>
          </p:nvSpPr>
          <p:spPr>
            <a:xfrm>
              <a:off x="0" y="-66675"/>
              <a:ext cx="279832" cy="1840459"/>
            </a:xfrm>
            <a:prstGeom prst="rect">
              <a:avLst/>
            </a:prstGeom>
          </p:spPr>
          <p:txBody>
            <a:bodyPr anchor="ctr" rtlCol="false" tIns="50800" lIns="50800" bIns="50800" rIns="50800"/>
            <a:lstStyle/>
            <a:p>
              <a:pPr algn="ctr">
                <a:lnSpc>
                  <a:spcPts val="2800"/>
                </a:lnSpc>
              </a:pPr>
            </a:p>
          </p:txBody>
        </p:sp>
      </p:grpSp>
      <p:grpSp>
        <p:nvGrpSpPr>
          <p:cNvPr name="Group 9" id="9"/>
          <p:cNvGrpSpPr/>
          <p:nvPr/>
        </p:nvGrpSpPr>
        <p:grpSpPr>
          <a:xfrm rot="7221385">
            <a:off x="11854087" y="9519367"/>
            <a:ext cx="1978842" cy="953058"/>
            <a:chOff x="0" y="0"/>
            <a:chExt cx="1265718" cy="609600"/>
          </a:xfrm>
        </p:grpSpPr>
        <p:sp>
          <p:nvSpPr>
            <p:cNvPr name="Freeform 10" id="10"/>
            <p:cNvSpPr/>
            <p:nvPr/>
          </p:nvSpPr>
          <p:spPr>
            <a:xfrm flipH="false" flipV="false" rot="0">
              <a:off x="0" y="0"/>
              <a:ext cx="1265718" cy="609600"/>
            </a:xfrm>
            <a:custGeom>
              <a:avLst/>
              <a:gdLst/>
              <a:ahLst/>
              <a:cxnLst/>
              <a:rect r="r" b="b" t="t" l="l"/>
              <a:pathLst>
                <a:path h="609600" w="1265718">
                  <a:moveTo>
                    <a:pt x="203200" y="0"/>
                  </a:moveTo>
                  <a:lnTo>
                    <a:pt x="1265718" y="0"/>
                  </a:lnTo>
                  <a:lnTo>
                    <a:pt x="1062518" y="609600"/>
                  </a:lnTo>
                  <a:lnTo>
                    <a:pt x="0" y="609600"/>
                  </a:lnTo>
                  <a:lnTo>
                    <a:pt x="203200" y="0"/>
                  </a:lnTo>
                  <a:close/>
                </a:path>
              </a:pathLst>
            </a:custGeom>
            <a:solidFill>
              <a:srgbClr val="000000"/>
            </a:solidFill>
          </p:spPr>
        </p:sp>
        <p:sp>
          <p:nvSpPr>
            <p:cNvPr name="TextBox 11" id="11"/>
            <p:cNvSpPr txBox="true"/>
            <p:nvPr/>
          </p:nvSpPr>
          <p:spPr>
            <a:xfrm>
              <a:off x="101600" y="-66675"/>
              <a:ext cx="1062518" cy="676275"/>
            </a:xfrm>
            <a:prstGeom prst="rect">
              <a:avLst/>
            </a:prstGeom>
          </p:spPr>
          <p:txBody>
            <a:bodyPr anchor="ctr" rtlCol="false" tIns="50800" lIns="50800" bIns="50800" rIns="50800"/>
            <a:lstStyle/>
            <a:p>
              <a:pPr algn="ctr">
                <a:lnSpc>
                  <a:spcPts val="2800"/>
                </a:lnSpc>
              </a:pPr>
            </a:p>
          </p:txBody>
        </p:sp>
      </p:grpSp>
      <p:grpSp>
        <p:nvGrpSpPr>
          <p:cNvPr name="Group 12" id="12"/>
          <p:cNvGrpSpPr/>
          <p:nvPr/>
        </p:nvGrpSpPr>
        <p:grpSpPr>
          <a:xfrm rot="7221385">
            <a:off x="9438992" y="10211944"/>
            <a:ext cx="3837666" cy="589796"/>
            <a:chOff x="0" y="0"/>
            <a:chExt cx="2454669" cy="377249"/>
          </a:xfrm>
        </p:grpSpPr>
        <p:sp>
          <p:nvSpPr>
            <p:cNvPr name="Freeform 13" id="13"/>
            <p:cNvSpPr/>
            <p:nvPr/>
          </p:nvSpPr>
          <p:spPr>
            <a:xfrm flipH="false" flipV="false" rot="0">
              <a:off x="0" y="0"/>
              <a:ext cx="2454669" cy="377249"/>
            </a:xfrm>
            <a:custGeom>
              <a:avLst/>
              <a:gdLst/>
              <a:ahLst/>
              <a:cxnLst/>
              <a:rect r="r" b="b" t="t" l="l"/>
              <a:pathLst>
                <a:path h="377249" w="2454669">
                  <a:moveTo>
                    <a:pt x="203200" y="0"/>
                  </a:moveTo>
                  <a:lnTo>
                    <a:pt x="2454669" y="0"/>
                  </a:lnTo>
                  <a:lnTo>
                    <a:pt x="2251469" y="377249"/>
                  </a:lnTo>
                  <a:lnTo>
                    <a:pt x="0" y="377249"/>
                  </a:lnTo>
                  <a:lnTo>
                    <a:pt x="203200" y="0"/>
                  </a:lnTo>
                  <a:close/>
                </a:path>
              </a:pathLst>
            </a:custGeom>
            <a:solidFill>
              <a:srgbClr val="EB04C6"/>
            </a:solidFill>
          </p:spPr>
        </p:sp>
        <p:sp>
          <p:nvSpPr>
            <p:cNvPr name="TextBox 14" id="14"/>
            <p:cNvSpPr txBox="true"/>
            <p:nvPr/>
          </p:nvSpPr>
          <p:spPr>
            <a:xfrm>
              <a:off x="101600" y="-66675"/>
              <a:ext cx="2251469" cy="443924"/>
            </a:xfrm>
            <a:prstGeom prst="rect">
              <a:avLst/>
            </a:prstGeom>
          </p:spPr>
          <p:txBody>
            <a:bodyPr anchor="ctr" rtlCol="false" tIns="50800" lIns="50800" bIns="50800" rIns="50800"/>
            <a:lstStyle/>
            <a:p>
              <a:pPr algn="ctr">
                <a:lnSpc>
                  <a:spcPts val="2800"/>
                </a:lnSpc>
              </a:pPr>
            </a:p>
          </p:txBody>
        </p:sp>
      </p:grpSp>
      <p:grpSp>
        <p:nvGrpSpPr>
          <p:cNvPr name="Group 15" id="15"/>
          <p:cNvGrpSpPr/>
          <p:nvPr/>
        </p:nvGrpSpPr>
        <p:grpSpPr>
          <a:xfrm rot="7091654">
            <a:off x="7704439" y="839029"/>
            <a:ext cx="4138086" cy="589796"/>
            <a:chOff x="0" y="0"/>
            <a:chExt cx="2646825" cy="377249"/>
          </a:xfrm>
        </p:grpSpPr>
        <p:sp>
          <p:nvSpPr>
            <p:cNvPr name="Freeform 16" id="16"/>
            <p:cNvSpPr/>
            <p:nvPr/>
          </p:nvSpPr>
          <p:spPr>
            <a:xfrm flipH="false" flipV="false" rot="0">
              <a:off x="0" y="0"/>
              <a:ext cx="2646825" cy="377249"/>
            </a:xfrm>
            <a:custGeom>
              <a:avLst/>
              <a:gdLst/>
              <a:ahLst/>
              <a:cxnLst/>
              <a:rect r="r" b="b" t="t" l="l"/>
              <a:pathLst>
                <a:path h="377249" w="2646825">
                  <a:moveTo>
                    <a:pt x="203200" y="0"/>
                  </a:moveTo>
                  <a:lnTo>
                    <a:pt x="2646825" y="0"/>
                  </a:lnTo>
                  <a:lnTo>
                    <a:pt x="2443625" y="377249"/>
                  </a:lnTo>
                  <a:lnTo>
                    <a:pt x="0" y="377249"/>
                  </a:lnTo>
                  <a:lnTo>
                    <a:pt x="203200" y="0"/>
                  </a:lnTo>
                  <a:close/>
                </a:path>
              </a:pathLst>
            </a:custGeom>
            <a:solidFill>
              <a:srgbClr val="EB04C6"/>
            </a:solidFill>
          </p:spPr>
        </p:sp>
        <p:sp>
          <p:nvSpPr>
            <p:cNvPr name="TextBox 17" id="17"/>
            <p:cNvSpPr txBox="true"/>
            <p:nvPr/>
          </p:nvSpPr>
          <p:spPr>
            <a:xfrm>
              <a:off x="101600" y="-66675"/>
              <a:ext cx="2443625" cy="443924"/>
            </a:xfrm>
            <a:prstGeom prst="rect">
              <a:avLst/>
            </a:prstGeom>
          </p:spPr>
          <p:txBody>
            <a:bodyPr anchor="ctr" rtlCol="false" tIns="50800" lIns="50800" bIns="50800" rIns="50800"/>
            <a:lstStyle/>
            <a:p>
              <a:pPr algn="ctr">
                <a:lnSpc>
                  <a:spcPts val="2800"/>
                </a:lnSpc>
              </a:pPr>
            </a:p>
          </p:txBody>
        </p:sp>
      </p:grpSp>
      <p:grpSp>
        <p:nvGrpSpPr>
          <p:cNvPr name="Group 18" id="18"/>
          <p:cNvGrpSpPr/>
          <p:nvPr/>
        </p:nvGrpSpPr>
        <p:grpSpPr>
          <a:xfrm rot="1710481">
            <a:off x="10151520" y="-1734128"/>
            <a:ext cx="1062487" cy="6686550"/>
            <a:chOff x="0" y="0"/>
            <a:chExt cx="279832" cy="1761067"/>
          </a:xfrm>
        </p:grpSpPr>
        <p:sp>
          <p:nvSpPr>
            <p:cNvPr name="Freeform 19" id="19"/>
            <p:cNvSpPr/>
            <p:nvPr/>
          </p:nvSpPr>
          <p:spPr>
            <a:xfrm flipH="false" flipV="false" rot="0">
              <a:off x="0" y="0"/>
              <a:ext cx="279832" cy="1761067"/>
            </a:xfrm>
            <a:custGeom>
              <a:avLst/>
              <a:gdLst/>
              <a:ahLst/>
              <a:cxnLst/>
              <a:rect r="r" b="b" t="t" l="l"/>
              <a:pathLst>
                <a:path h="1761067" w="279832">
                  <a:moveTo>
                    <a:pt x="0" y="0"/>
                  </a:moveTo>
                  <a:lnTo>
                    <a:pt x="279832" y="0"/>
                  </a:lnTo>
                  <a:lnTo>
                    <a:pt x="279832" y="1761067"/>
                  </a:lnTo>
                  <a:lnTo>
                    <a:pt x="0" y="1761067"/>
                  </a:lnTo>
                  <a:close/>
                </a:path>
              </a:pathLst>
            </a:custGeom>
            <a:solidFill>
              <a:srgbClr val="000000"/>
            </a:solidFill>
          </p:spPr>
        </p:sp>
        <p:sp>
          <p:nvSpPr>
            <p:cNvPr name="TextBox 20" id="20"/>
            <p:cNvSpPr txBox="true"/>
            <p:nvPr/>
          </p:nvSpPr>
          <p:spPr>
            <a:xfrm>
              <a:off x="0" y="-66675"/>
              <a:ext cx="279832" cy="1827742"/>
            </a:xfrm>
            <a:prstGeom prst="rect">
              <a:avLst/>
            </a:prstGeom>
          </p:spPr>
          <p:txBody>
            <a:bodyPr anchor="ctr" rtlCol="false" tIns="50800" lIns="50800" bIns="50800" rIns="50800"/>
            <a:lstStyle/>
            <a:p>
              <a:pPr algn="ctr">
                <a:lnSpc>
                  <a:spcPts val="2800"/>
                </a:lnSpc>
              </a:pPr>
            </a:p>
          </p:txBody>
        </p:sp>
      </p:grpSp>
      <p:grpSp>
        <p:nvGrpSpPr>
          <p:cNvPr name="Group 21" id="21"/>
          <p:cNvGrpSpPr/>
          <p:nvPr/>
        </p:nvGrpSpPr>
        <p:grpSpPr>
          <a:xfrm rot="1744249">
            <a:off x="15801390" y="2109874"/>
            <a:ext cx="2208710" cy="14588015"/>
            <a:chOff x="0" y="0"/>
            <a:chExt cx="581718" cy="3842111"/>
          </a:xfrm>
        </p:grpSpPr>
        <p:sp>
          <p:nvSpPr>
            <p:cNvPr name="Freeform 22" id="22"/>
            <p:cNvSpPr/>
            <p:nvPr/>
          </p:nvSpPr>
          <p:spPr>
            <a:xfrm flipH="false" flipV="false" rot="0">
              <a:off x="0" y="0"/>
              <a:ext cx="581718" cy="3842111"/>
            </a:xfrm>
            <a:custGeom>
              <a:avLst/>
              <a:gdLst/>
              <a:ahLst/>
              <a:cxnLst/>
              <a:rect r="r" b="b" t="t" l="l"/>
              <a:pathLst>
                <a:path h="3842111" w="581718">
                  <a:moveTo>
                    <a:pt x="0" y="0"/>
                  </a:moveTo>
                  <a:lnTo>
                    <a:pt x="581718" y="0"/>
                  </a:lnTo>
                  <a:lnTo>
                    <a:pt x="581718" y="3842111"/>
                  </a:lnTo>
                  <a:lnTo>
                    <a:pt x="0" y="3842111"/>
                  </a:lnTo>
                  <a:close/>
                </a:path>
              </a:pathLst>
            </a:custGeom>
            <a:solidFill>
              <a:srgbClr val="EB04C6"/>
            </a:solidFill>
          </p:spPr>
        </p:sp>
        <p:sp>
          <p:nvSpPr>
            <p:cNvPr name="TextBox 23" id="23"/>
            <p:cNvSpPr txBox="true"/>
            <p:nvPr/>
          </p:nvSpPr>
          <p:spPr>
            <a:xfrm>
              <a:off x="0" y="-66675"/>
              <a:ext cx="581718" cy="3908786"/>
            </a:xfrm>
            <a:prstGeom prst="rect">
              <a:avLst/>
            </a:prstGeom>
          </p:spPr>
          <p:txBody>
            <a:bodyPr anchor="ctr" rtlCol="false" tIns="50800" lIns="50800" bIns="50800" rIns="50800"/>
            <a:lstStyle/>
            <a:p>
              <a:pPr algn="ctr">
                <a:lnSpc>
                  <a:spcPts val="2800"/>
                </a:lnSpc>
              </a:pPr>
            </a:p>
          </p:txBody>
        </p:sp>
      </p:grpSp>
      <p:sp>
        <p:nvSpPr>
          <p:cNvPr name="Freeform 24" id="24"/>
          <p:cNvSpPr/>
          <p:nvPr/>
        </p:nvSpPr>
        <p:spPr>
          <a:xfrm flipH="false" flipV="false" rot="0">
            <a:off x="16092645" y="9227625"/>
            <a:ext cx="2055515" cy="768271"/>
          </a:xfrm>
          <a:custGeom>
            <a:avLst/>
            <a:gdLst/>
            <a:ahLst/>
            <a:cxnLst/>
            <a:rect r="r" b="b" t="t" l="l"/>
            <a:pathLst>
              <a:path h="768271" w="2055515">
                <a:moveTo>
                  <a:pt x="0" y="0"/>
                </a:moveTo>
                <a:lnTo>
                  <a:pt x="2055515" y="0"/>
                </a:lnTo>
                <a:lnTo>
                  <a:pt x="2055515" y="768271"/>
                </a:lnTo>
                <a:lnTo>
                  <a:pt x="0" y="768271"/>
                </a:lnTo>
                <a:lnTo>
                  <a:pt x="0" y="0"/>
                </a:lnTo>
                <a:close/>
              </a:path>
            </a:pathLst>
          </a:custGeom>
          <a:blipFill>
            <a:blip r:embed="rId3"/>
            <a:stretch>
              <a:fillRect l="-3413" t="0" r="-3413" b="0"/>
            </a:stretch>
          </a:blipFill>
        </p:spPr>
      </p:sp>
      <p:sp>
        <p:nvSpPr>
          <p:cNvPr name="Freeform 25" id="25"/>
          <p:cNvSpPr/>
          <p:nvPr/>
        </p:nvSpPr>
        <p:spPr>
          <a:xfrm flipH="false" flipV="false" rot="0">
            <a:off x="141444" y="8804640"/>
            <a:ext cx="2031416" cy="1230799"/>
          </a:xfrm>
          <a:custGeom>
            <a:avLst/>
            <a:gdLst/>
            <a:ahLst/>
            <a:cxnLst/>
            <a:rect r="r" b="b" t="t" l="l"/>
            <a:pathLst>
              <a:path h="1230799" w="2031416">
                <a:moveTo>
                  <a:pt x="0" y="0"/>
                </a:moveTo>
                <a:lnTo>
                  <a:pt x="2031416" y="0"/>
                </a:lnTo>
                <a:lnTo>
                  <a:pt x="2031416" y="1230799"/>
                </a:lnTo>
                <a:lnTo>
                  <a:pt x="0" y="1230799"/>
                </a:lnTo>
                <a:lnTo>
                  <a:pt x="0" y="0"/>
                </a:lnTo>
                <a:close/>
              </a:path>
            </a:pathLst>
          </a:custGeom>
          <a:blipFill>
            <a:blip r:embed="rId4"/>
            <a:stretch>
              <a:fillRect l="0" t="0" r="0" b="0"/>
            </a:stretch>
          </a:blipFill>
        </p:spPr>
      </p:sp>
      <p:sp>
        <p:nvSpPr>
          <p:cNvPr name="Freeform 26" id="26"/>
          <p:cNvSpPr/>
          <p:nvPr/>
        </p:nvSpPr>
        <p:spPr>
          <a:xfrm flipH="false" flipV="false" rot="0">
            <a:off x="6425357" y="177910"/>
            <a:ext cx="1885174" cy="1885174"/>
          </a:xfrm>
          <a:custGeom>
            <a:avLst/>
            <a:gdLst/>
            <a:ahLst/>
            <a:cxnLst/>
            <a:rect r="r" b="b" t="t" l="l"/>
            <a:pathLst>
              <a:path h="1885174" w="1885174">
                <a:moveTo>
                  <a:pt x="0" y="0"/>
                </a:moveTo>
                <a:lnTo>
                  <a:pt x="1885174" y="0"/>
                </a:lnTo>
                <a:lnTo>
                  <a:pt x="1885174" y="1885173"/>
                </a:lnTo>
                <a:lnTo>
                  <a:pt x="0" y="1885173"/>
                </a:lnTo>
                <a:lnTo>
                  <a:pt x="0" y="0"/>
                </a:lnTo>
                <a:close/>
              </a:path>
            </a:pathLst>
          </a:custGeom>
          <a:blipFill>
            <a:blip r:embed="rId5"/>
            <a:stretch>
              <a:fillRect l="0" t="0" r="0" b="0"/>
            </a:stretch>
          </a:blipFill>
        </p:spPr>
      </p:sp>
      <p:sp>
        <p:nvSpPr>
          <p:cNvPr name="Freeform 27" id="27"/>
          <p:cNvSpPr/>
          <p:nvPr/>
        </p:nvSpPr>
        <p:spPr>
          <a:xfrm flipH="false" flipV="false" rot="0">
            <a:off x="141444" y="177910"/>
            <a:ext cx="6283912" cy="1885174"/>
          </a:xfrm>
          <a:custGeom>
            <a:avLst/>
            <a:gdLst/>
            <a:ahLst/>
            <a:cxnLst/>
            <a:rect r="r" b="b" t="t" l="l"/>
            <a:pathLst>
              <a:path h="1885174" w="6283912">
                <a:moveTo>
                  <a:pt x="0" y="0"/>
                </a:moveTo>
                <a:lnTo>
                  <a:pt x="6283913" y="0"/>
                </a:lnTo>
                <a:lnTo>
                  <a:pt x="6283913" y="1885173"/>
                </a:lnTo>
                <a:lnTo>
                  <a:pt x="0" y="1885173"/>
                </a:lnTo>
                <a:lnTo>
                  <a:pt x="0" y="0"/>
                </a:lnTo>
                <a:close/>
              </a:path>
            </a:pathLst>
          </a:custGeom>
          <a:blipFill>
            <a:blip r:embed="rId6"/>
            <a:stretch>
              <a:fillRect l="0" t="0" r="0" b="0"/>
            </a:stretch>
          </a:blipFill>
        </p:spPr>
      </p:sp>
      <p:sp>
        <p:nvSpPr>
          <p:cNvPr name="Freeform 28" id="28"/>
          <p:cNvSpPr/>
          <p:nvPr/>
        </p:nvSpPr>
        <p:spPr>
          <a:xfrm flipH="false" flipV="false" rot="0">
            <a:off x="320587" y="5143500"/>
            <a:ext cx="7810801" cy="1083749"/>
          </a:xfrm>
          <a:custGeom>
            <a:avLst/>
            <a:gdLst/>
            <a:ahLst/>
            <a:cxnLst/>
            <a:rect r="r" b="b" t="t" l="l"/>
            <a:pathLst>
              <a:path h="1083749" w="7810801">
                <a:moveTo>
                  <a:pt x="0" y="0"/>
                </a:moveTo>
                <a:lnTo>
                  <a:pt x="7810801" y="0"/>
                </a:lnTo>
                <a:lnTo>
                  <a:pt x="7810801" y="1083749"/>
                </a:lnTo>
                <a:lnTo>
                  <a:pt x="0" y="1083749"/>
                </a:lnTo>
                <a:lnTo>
                  <a:pt x="0" y="0"/>
                </a:lnTo>
                <a:close/>
              </a:path>
            </a:pathLst>
          </a:custGeom>
          <a:blipFill>
            <a:blip r:embed="rId7"/>
            <a:stretch>
              <a:fillRect l="0" t="0" r="0" b="0"/>
            </a:stretch>
          </a:blipFill>
        </p:spPr>
      </p:sp>
      <p:sp>
        <p:nvSpPr>
          <p:cNvPr name="TextBox 29" id="29"/>
          <p:cNvSpPr txBox="true"/>
          <p:nvPr/>
        </p:nvSpPr>
        <p:spPr>
          <a:xfrm rot="0">
            <a:off x="2571666" y="3567480"/>
            <a:ext cx="3308644" cy="751904"/>
          </a:xfrm>
          <a:prstGeom prst="rect">
            <a:avLst/>
          </a:prstGeom>
        </p:spPr>
        <p:txBody>
          <a:bodyPr anchor="t" rtlCol="false" tIns="0" lIns="0" bIns="0" rIns="0">
            <a:spAutoFit/>
          </a:bodyPr>
          <a:lstStyle/>
          <a:p>
            <a:pPr algn="ctr">
              <a:lnSpc>
                <a:spcPts val="4792"/>
              </a:lnSpc>
              <a:spcBef>
                <a:spcPct val="0"/>
              </a:spcBef>
            </a:pPr>
            <a:r>
              <a:rPr lang="en-US" sz="3993" spc="34">
                <a:solidFill>
                  <a:srgbClr val="000000"/>
                </a:solidFill>
                <a:latin typeface="Bukhari Script"/>
                <a:ea typeface="Bukhari Script"/>
                <a:cs typeface="Bukhari Script"/>
                <a:sym typeface="Bukhari Script"/>
              </a:rPr>
              <a:t>Vous présente</a:t>
            </a:r>
          </a:p>
        </p:txBody>
      </p:sp>
      <p:grpSp>
        <p:nvGrpSpPr>
          <p:cNvPr name="Group 30" id="30"/>
          <p:cNvGrpSpPr/>
          <p:nvPr/>
        </p:nvGrpSpPr>
        <p:grpSpPr>
          <a:xfrm rot="0">
            <a:off x="320587" y="7055924"/>
            <a:ext cx="5057031" cy="971550"/>
            <a:chOff x="0" y="0"/>
            <a:chExt cx="6742708" cy="1295400"/>
          </a:xfrm>
        </p:grpSpPr>
        <p:sp>
          <p:nvSpPr>
            <p:cNvPr name="TextBox 31" id="31"/>
            <p:cNvSpPr txBox="true"/>
            <p:nvPr/>
          </p:nvSpPr>
          <p:spPr>
            <a:xfrm rot="0">
              <a:off x="0" y="-28575"/>
              <a:ext cx="2512616" cy="676275"/>
            </a:xfrm>
            <a:prstGeom prst="rect">
              <a:avLst/>
            </a:prstGeom>
          </p:spPr>
          <p:txBody>
            <a:bodyPr anchor="t" rtlCol="false" tIns="0" lIns="0" bIns="0" rIns="0">
              <a:spAutoFit/>
            </a:bodyPr>
            <a:lstStyle/>
            <a:p>
              <a:pPr algn="l">
                <a:lnSpc>
                  <a:spcPts val="3840"/>
                </a:lnSpc>
                <a:spcBef>
                  <a:spcPct val="0"/>
                </a:spcBef>
              </a:pPr>
              <a:r>
                <a:rPr lang="en-US" b="true" sz="3200" i="true" spc="27">
                  <a:solidFill>
                    <a:srgbClr val="000000"/>
                  </a:solidFill>
                  <a:latin typeface="Poppins Bold Italics"/>
                  <a:ea typeface="Poppins Bold Italics"/>
                  <a:cs typeface="Poppins Bold Italics"/>
                  <a:sym typeface="Poppins Bold Italics"/>
                </a:rPr>
                <a:t>Fiche N°1</a:t>
              </a:r>
            </a:p>
          </p:txBody>
        </p:sp>
        <p:sp>
          <p:nvSpPr>
            <p:cNvPr name="TextBox 32" id="32"/>
            <p:cNvSpPr txBox="true"/>
            <p:nvPr/>
          </p:nvSpPr>
          <p:spPr>
            <a:xfrm rot="0">
              <a:off x="0" y="619125"/>
              <a:ext cx="6742708" cy="676275"/>
            </a:xfrm>
            <a:prstGeom prst="rect">
              <a:avLst/>
            </a:prstGeom>
          </p:spPr>
          <p:txBody>
            <a:bodyPr anchor="t" rtlCol="false" tIns="0" lIns="0" bIns="0" rIns="0">
              <a:spAutoFit/>
            </a:bodyPr>
            <a:lstStyle/>
            <a:p>
              <a:pPr algn="l">
                <a:lnSpc>
                  <a:spcPts val="3840"/>
                </a:lnSpc>
                <a:spcBef>
                  <a:spcPct val="0"/>
                </a:spcBef>
              </a:pPr>
              <a:r>
                <a:rPr lang="en-US" sz="3200" i="true" spc="27">
                  <a:solidFill>
                    <a:srgbClr val="000000"/>
                  </a:solidFill>
                  <a:latin typeface="Poppins Italics"/>
                  <a:ea typeface="Poppins Italics"/>
                  <a:cs typeface="Poppins Italics"/>
                  <a:sym typeface="Poppins Italics"/>
                </a:rPr>
                <a:t>Prise en main du logiciel</a:t>
              </a:r>
            </a:p>
          </p:txBody>
        </p:sp>
      </p:gr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143441" y="-9682073"/>
            <a:ext cx="16202439" cy="24151418"/>
            <a:chOff x="0" y="0"/>
            <a:chExt cx="21603252" cy="32201890"/>
          </a:xfrm>
        </p:grpSpPr>
        <p:sp>
          <p:nvSpPr>
            <p:cNvPr name="AutoShape 3" id="3"/>
            <p:cNvSpPr/>
            <p:nvPr/>
          </p:nvSpPr>
          <p:spPr>
            <a:xfrm rot="-3387270">
              <a:off x="3903419" y="18180605"/>
              <a:ext cx="18409548" cy="8179307"/>
            </a:xfrm>
            <a:prstGeom prst="rect">
              <a:avLst/>
            </a:prstGeom>
            <a:solidFill>
              <a:srgbClr val="000000"/>
            </a:solidFill>
          </p:spPr>
        </p:sp>
        <p:sp>
          <p:nvSpPr>
            <p:cNvPr name="AutoShape 4" id="4"/>
            <p:cNvSpPr/>
            <p:nvPr/>
          </p:nvSpPr>
          <p:spPr>
            <a:xfrm rot="-3344541">
              <a:off x="4423904" y="1174908"/>
              <a:ext cx="11805725" cy="16948170"/>
            </a:xfrm>
            <a:prstGeom prst="rect">
              <a:avLst/>
            </a:prstGeom>
            <a:solidFill>
              <a:srgbClr val="EB04C6"/>
            </a:solidFill>
          </p:spPr>
        </p:sp>
      </p:grpSp>
      <p:sp>
        <p:nvSpPr>
          <p:cNvPr name="TextBox 5" id="5"/>
          <p:cNvSpPr txBox="true"/>
          <p:nvPr/>
        </p:nvSpPr>
        <p:spPr>
          <a:xfrm rot="0">
            <a:off x="190500" y="1000125"/>
            <a:ext cx="14800195" cy="942975"/>
          </a:xfrm>
          <a:prstGeom prst="rect">
            <a:avLst/>
          </a:prstGeom>
        </p:spPr>
        <p:txBody>
          <a:bodyPr anchor="t" rtlCol="false" tIns="0" lIns="0" bIns="0" rIns="0">
            <a:spAutoFit/>
          </a:bodyPr>
          <a:lstStyle/>
          <a:p>
            <a:pPr algn="l">
              <a:lnSpc>
                <a:spcPts val="3600"/>
              </a:lnSpc>
            </a:pPr>
            <a:r>
              <a:rPr lang="en-US" sz="3000" spc="-1">
                <a:solidFill>
                  <a:srgbClr val="000000"/>
                </a:solidFill>
                <a:latin typeface="Poppins"/>
                <a:ea typeface="Poppins"/>
                <a:cs typeface="Poppins"/>
                <a:sym typeface="Poppins"/>
              </a:rPr>
              <a:t>Une fois la carte créée, tu peux lui donner vie en y créant des </a:t>
            </a:r>
            <a:r>
              <a:rPr lang="en-US" b="true" sz="3000" spc="-1">
                <a:solidFill>
                  <a:srgbClr val="000000"/>
                </a:solidFill>
                <a:latin typeface="Poppins Bold"/>
                <a:ea typeface="Poppins Bold"/>
                <a:cs typeface="Poppins Bold"/>
                <a:sym typeface="Poppins Bold"/>
              </a:rPr>
              <a:t>évènements</a:t>
            </a:r>
            <a:r>
              <a:rPr lang="en-US" sz="3000" spc="-1">
                <a:solidFill>
                  <a:srgbClr val="000000"/>
                </a:solidFill>
                <a:latin typeface="Poppins"/>
                <a:ea typeface="Poppins"/>
                <a:cs typeface="Poppins"/>
                <a:sym typeface="Poppins"/>
              </a:rPr>
              <a:t>. </a:t>
            </a:r>
          </a:p>
          <a:p>
            <a:pPr algn="l">
              <a:lnSpc>
                <a:spcPts val="3600"/>
              </a:lnSpc>
            </a:pPr>
            <a:r>
              <a:rPr lang="en-US" sz="3000" spc="-1">
                <a:solidFill>
                  <a:srgbClr val="000000"/>
                </a:solidFill>
                <a:latin typeface="Poppins"/>
                <a:ea typeface="Poppins"/>
                <a:cs typeface="Poppins"/>
                <a:sym typeface="Poppins"/>
              </a:rPr>
              <a:t>Pour se faire, passe en mode “évènements” en cliquant sur le bouton. (p.4)</a:t>
            </a:r>
          </a:p>
        </p:txBody>
      </p:sp>
      <p:sp>
        <p:nvSpPr>
          <p:cNvPr name="Freeform 6" id="6"/>
          <p:cNvSpPr/>
          <p:nvPr/>
        </p:nvSpPr>
        <p:spPr>
          <a:xfrm flipH="false" flipV="false" rot="0">
            <a:off x="190500" y="3162300"/>
            <a:ext cx="9778147" cy="6563581"/>
          </a:xfrm>
          <a:custGeom>
            <a:avLst/>
            <a:gdLst/>
            <a:ahLst/>
            <a:cxnLst/>
            <a:rect r="r" b="b" t="t" l="l"/>
            <a:pathLst>
              <a:path h="6563581" w="9778147">
                <a:moveTo>
                  <a:pt x="0" y="0"/>
                </a:moveTo>
                <a:lnTo>
                  <a:pt x="9778147" y="0"/>
                </a:lnTo>
                <a:lnTo>
                  <a:pt x="9778147" y="6563581"/>
                </a:lnTo>
                <a:lnTo>
                  <a:pt x="0" y="6563581"/>
                </a:lnTo>
                <a:lnTo>
                  <a:pt x="0" y="0"/>
                </a:lnTo>
                <a:close/>
              </a:path>
            </a:pathLst>
          </a:custGeom>
          <a:blipFill>
            <a:blip r:embed="rId2"/>
            <a:stretch>
              <a:fillRect l="0" t="0" r="0" b="0"/>
            </a:stretch>
          </a:blipFill>
        </p:spPr>
      </p:sp>
      <p:sp>
        <p:nvSpPr>
          <p:cNvPr name="AutoShape 7" id="7"/>
          <p:cNvSpPr/>
          <p:nvPr/>
        </p:nvSpPr>
        <p:spPr>
          <a:xfrm rot="-3387270">
            <a:off x="14269086" y="5092374"/>
            <a:ext cx="13807161" cy="6890911"/>
          </a:xfrm>
          <a:prstGeom prst="rect">
            <a:avLst/>
          </a:prstGeom>
          <a:solidFill>
            <a:srgbClr val="000000"/>
          </a:solidFill>
        </p:spPr>
      </p:sp>
      <p:sp>
        <p:nvSpPr>
          <p:cNvPr name="AutoShape 8" id="8"/>
          <p:cNvSpPr/>
          <p:nvPr/>
        </p:nvSpPr>
        <p:spPr>
          <a:xfrm rot="-3344541">
            <a:off x="13461369" y="-8800892"/>
            <a:ext cx="8854294" cy="12711127"/>
          </a:xfrm>
          <a:prstGeom prst="rect">
            <a:avLst/>
          </a:prstGeom>
          <a:solidFill>
            <a:srgbClr val="EB04C6"/>
          </a:solidFill>
        </p:spPr>
      </p:sp>
      <p:sp>
        <p:nvSpPr>
          <p:cNvPr name="TextBox 9" id="9"/>
          <p:cNvSpPr txBox="true"/>
          <p:nvPr/>
        </p:nvSpPr>
        <p:spPr>
          <a:xfrm rot="0">
            <a:off x="190500" y="2066925"/>
            <a:ext cx="12254182" cy="942975"/>
          </a:xfrm>
          <a:prstGeom prst="rect">
            <a:avLst/>
          </a:prstGeom>
        </p:spPr>
        <p:txBody>
          <a:bodyPr anchor="t" rtlCol="false" tIns="0" lIns="0" bIns="0" rIns="0">
            <a:spAutoFit/>
          </a:bodyPr>
          <a:lstStyle/>
          <a:p>
            <a:pPr algn="l">
              <a:lnSpc>
                <a:spcPts val="3600"/>
              </a:lnSpc>
            </a:pPr>
            <a:r>
              <a:rPr lang="en-US" sz="3000" spc="-1">
                <a:solidFill>
                  <a:srgbClr val="000000"/>
                </a:solidFill>
                <a:latin typeface="Poppins"/>
                <a:ea typeface="Poppins"/>
                <a:cs typeface="Poppins"/>
                <a:sym typeface="Poppins"/>
              </a:rPr>
              <a:t>Puis un double clic sur l’endroit où tu veux placer l’évènement, ce menu va s’ouvrir :</a:t>
            </a:r>
          </a:p>
        </p:txBody>
      </p:sp>
      <p:sp>
        <p:nvSpPr>
          <p:cNvPr name="TextBox 10" id="10"/>
          <p:cNvSpPr txBox="true"/>
          <p:nvPr/>
        </p:nvSpPr>
        <p:spPr>
          <a:xfrm rot="0">
            <a:off x="190500" y="190500"/>
            <a:ext cx="9778147" cy="762000"/>
          </a:xfrm>
          <a:prstGeom prst="rect">
            <a:avLst/>
          </a:prstGeom>
        </p:spPr>
        <p:txBody>
          <a:bodyPr anchor="t" rtlCol="false" tIns="0" lIns="0" bIns="0" rIns="0">
            <a:spAutoFit/>
          </a:bodyPr>
          <a:lstStyle/>
          <a:p>
            <a:pPr algn="l">
              <a:lnSpc>
                <a:spcPts val="6000"/>
              </a:lnSpc>
            </a:pPr>
            <a:r>
              <a:rPr lang="en-US" sz="5000" spc="-2" u="sng">
                <a:solidFill>
                  <a:srgbClr val="EB04C6"/>
                </a:solidFill>
                <a:latin typeface="Hammersmith One"/>
                <a:ea typeface="Hammersmith One"/>
                <a:cs typeface="Hammersmith One"/>
                <a:sym typeface="Hammersmith One"/>
              </a:rPr>
              <a:t>Les évènements :</a:t>
            </a:r>
          </a:p>
        </p:txBody>
      </p:sp>
      <p:grpSp>
        <p:nvGrpSpPr>
          <p:cNvPr name="Group 11" id="11"/>
          <p:cNvGrpSpPr/>
          <p:nvPr/>
        </p:nvGrpSpPr>
        <p:grpSpPr>
          <a:xfrm rot="0">
            <a:off x="10143441" y="3162300"/>
            <a:ext cx="5482942" cy="3657600"/>
            <a:chOff x="0" y="0"/>
            <a:chExt cx="7310590" cy="4876800"/>
          </a:xfrm>
        </p:grpSpPr>
        <p:grpSp>
          <p:nvGrpSpPr>
            <p:cNvPr name="Group 12" id="12"/>
            <p:cNvGrpSpPr/>
            <p:nvPr/>
          </p:nvGrpSpPr>
          <p:grpSpPr>
            <a:xfrm rot="0">
              <a:off x="0" y="0"/>
              <a:ext cx="7310590" cy="4876800"/>
              <a:chOff x="0" y="0"/>
              <a:chExt cx="1444067" cy="963319"/>
            </a:xfrm>
          </p:grpSpPr>
          <p:sp>
            <p:nvSpPr>
              <p:cNvPr name="Freeform 13" id="13"/>
              <p:cNvSpPr/>
              <p:nvPr/>
            </p:nvSpPr>
            <p:spPr>
              <a:xfrm flipH="false" flipV="false" rot="0">
                <a:off x="0" y="0"/>
                <a:ext cx="1444067" cy="963319"/>
              </a:xfrm>
              <a:custGeom>
                <a:avLst/>
                <a:gdLst/>
                <a:ahLst/>
                <a:cxnLst/>
                <a:rect r="r" b="b" t="t" l="l"/>
                <a:pathLst>
                  <a:path h="963319" w="1444067">
                    <a:moveTo>
                      <a:pt x="39536" y="0"/>
                    </a:moveTo>
                    <a:lnTo>
                      <a:pt x="1404531" y="0"/>
                    </a:lnTo>
                    <a:cubicBezTo>
                      <a:pt x="1415017" y="0"/>
                      <a:pt x="1425073" y="4165"/>
                      <a:pt x="1432487" y="11580"/>
                    </a:cubicBezTo>
                    <a:cubicBezTo>
                      <a:pt x="1439902" y="18994"/>
                      <a:pt x="1444067" y="29050"/>
                      <a:pt x="1444067" y="39536"/>
                    </a:cubicBezTo>
                    <a:lnTo>
                      <a:pt x="1444067" y="923782"/>
                    </a:lnTo>
                    <a:cubicBezTo>
                      <a:pt x="1444067" y="945618"/>
                      <a:pt x="1426366" y="963319"/>
                      <a:pt x="1404531" y="963319"/>
                    </a:cubicBezTo>
                    <a:lnTo>
                      <a:pt x="39536" y="963319"/>
                    </a:lnTo>
                    <a:cubicBezTo>
                      <a:pt x="17701" y="963319"/>
                      <a:pt x="0" y="945618"/>
                      <a:pt x="0" y="923782"/>
                    </a:cubicBezTo>
                    <a:lnTo>
                      <a:pt x="0" y="39536"/>
                    </a:lnTo>
                    <a:cubicBezTo>
                      <a:pt x="0" y="29050"/>
                      <a:pt x="4165" y="18994"/>
                      <a:pt x="11580" y="11580"/>
                    </a:cubicBezTo>
                    <a:cubicBezTo>
                      <a:pt x="18994" y="4165"/>
                      <a:pt x="29050" y="0"/>
                      <a:pt x="39536" y="0"/>
                    </a:cubicBezTo>
                    <a:close/>
                  </a:path>
                </a:pathLst>
              </a:custGeom>
              <a:solidFill>
                <a:srgbClr val="000000">
                  <a:alpha val="0"/>
                </a:srgbClr>
              </a:solidFill>
              <a:ln w="38100" cap="rnd">
                <a:solidFill>
                  <a:srgbClr val="EB04C6"/>
                </a:solidFill>
                <a:prstDash val="solid"/>
                <a:round/>
              </a:ln>
            </p:spPr>
          </p:sp>
          <p:sp>
            <p:nvSpPr>
              <p:cNvPr name="TextBox 14" id="14"/>
              <p:cNvSpPr txBox="true"/>
              <p:nvPr/>
            </p:nvSpPr>
            <p:spPr>
              <a:xfrm>
                <a:off x="0" y="-66675"/>
                <a:ext cx="1444067" cy="1029994"/>
              </a:xfrm>
              <a:prstGeom prst="rect">
                <a:avLst/>
              </a:prstGeom>
            </p:spPr>
            <p:txBody>
              <a:bodyPr anchor="ctr" rtlCol="false" tIns="50800" lIns="50800" bIns="50800" rIns="50800"/>
              <a:lstStyle/>
              <a:p>
                <a:pPr algn="ctr">
                  <a:lnSpc>
                    <a:spcPts val="2800"/>
                  </a:lnSpc>
                </a:pPr>
              </a:p>
            </p:txBody>
          </p:sp>
        </p:grpSp>
        <p:sp>
          <p:nvSpPr>
            <p:cNvPr name="TextBox 15" id="15"/>
            <p:cNvSpPr txBox="true"/>
            <p:nvPr/>
          </p:nvSpPr>
          <p:spPr>
            <a:xfrm rot="0">
              <a:off x="142058" y="-28575"/>
              <a:ext cx="7005628" cy="4905375"/>
            </a:xfrm>
            <a:prstGeom prst="rect">
              <a:avLst/>
            </a:prstGeom>
          </p:spPr>
          <p:txBody>
            <a:bodyPr anchor="t" rtlCol="false" tIns="0" lIns="0" bIns="0" rIns="0">
              <a:spAutoFit/>
            </a:bodyPr>
            <a:lstStyle/>
            <a:p>
              <a:pPr algn="l">
                <a:lnSpc>
                  <a:spcPts val="3600"/>
                </a:lnSpc>
                <a:spcBef>
                  <a:spcPct val="0"/>
                </a:spcBef>
              </a:pPr>
              <a:r>
                <a:rPr lang="en-US" sz="3000" spc="26">
                  <a:solidFill>
                    <a:srgbClr val="000000"/>
                  </a:solidFill>
                  <a:latin typeface="Poppins"/>
                  <a:ea typeface="Poppins"/>
                  <a:cs typeface="Poppins"/>
                  <a:sym typeface="Poppins"/>
                </a:rPr>
                <a:t>Ce menu sera présent dès que tu cherche à créer ou modifier un évènement, d’ici tu peux changer ses conditions de déclenchement, son apparence et ce qu’il fait une fois déclenché.</a:t>
              </a:r>
            </a:p>
          </p:txBody>
        </p:sp>
      </p:grpSp>
    </p:spTree>
  </p:cSld>
  <p:clrMapOvr>
    <a:masterClrMapping/>
  </p:clrMapOvr>
  <p:transition spd="fast">
    <p:fade/>
  </p:transition>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140543" y="8041779"/>
            <a:ext cx="11900588" cy="1495425"/>
            <a:chOff x="0" y="0"/>
            <a:chExt cx="15867450" cy="1993900"/>
          </a:xfrm>
        </p:grpSpPr>
        <p:grpSp>
          <p:nvGrpSpPr>
            <p:cNvPr name="Group 3" id="3"/>
            <p:cNvGrpSpPr/>
            <p:nvPr/>
          </p:nvGrpSpPr>
          <p:grpSpPr>
            <a:xfrm rot="0">
              <a:off x="0" y="0"/>
              <a:ext cx="15867450" cy="1993900"/>
              <a:chOff x="0" y="0"/>
              <a:chExt cx="3262682" cy="409988"/>
            </a:xfrm>
          </p:grpSpPr>
          <p:sp>
            <p:nvSpPr>
              <p:cNvPr name="Freeform 4" id="4"/>
              <p:cNvSpPr/>
              <p:nvPr/>
            </p:nvSpPr>
            <p:spPr>
              <a:xfrm flipH="false" flipV="false" rot="0">
                <a:off x="0" y="0"/>
                <a:ext cx="3262683" cy="409988"/>
              </a:xfrm>
              <a:custGeom>
                <a:avLst/>
                <a:gdLst/>
                <a:ahLst/>
                <a:cxnLst/>
                <a:rect r="r" b="b" t="t" l="l"/>
                <a:pathLst>
                  <a:path h="409988" w="3262683">
                    <a:moveTo>
                      <a:pt x="18215" y="0"/>
                    </a:moveTo>
                    <a:lnTo>
                      <a:pt x="3244467" y="0"/>
                    </a:lnTo>
                    <a:cubicBezTo>
                      <a:pt x="3249298" y="0"/>
                      <a:pt x="3253932" y="1919"/>
                      <a:pt x="3257347" y="5335"/>
                    </a:cubicBezTo>
                    <a:cubicBezTo>
                      <a:pt x="3260763" y="8751"/>
                      <a:pt x="3262683" y="13384"/>
                      <a:pt x="3262683" y="18215"/>
                    </a:cubicBezTo>
                    <a:lnTo>
                      <a:pt x="3262683" y="391773"/>
                    </a:lnTo>
                    <a:cubicBezTo>
                      <a:pt x="3262683" y="396604"/>
                      <a:pt x="3260763" y="401237"/>
                      <a:pt x="3257347" y="404653"/>
                    </a:cubicBezTo>
                    <a:cubicBezTo>
                      <a:pt x="3253932" y="408069"/>
                      <a:pt x="3249298" y="409988"/>
                      <a:pt x="3244467" y="409988"/>
                    </a:cubicBezTo>
                    <a:lnTo>
                      <a:pt x="18215" y="409988"/>
                    </a:lnTo>
                    <a:cubicBezTo>
                      <a:pt x="13384" y="409988"/>
                      <a:pt x="8751" y="408069"/>
                      <a:pt x="5335" y="404653"/>
                    </a:cubicBezTo>
                    <a:cubicBezTo>
                      <a:pt x="1919" y="401237"/>
                      <a:pt x="0" y="396604"/>
                      <a:pt x="0" y="391773"/>
                    </a:cubicBezTo>
                    <a:lnTo>
                      <a:pt x="0" y="18215"/>
                    </a:lnTo>
                    <a:cubicBezTo>
                      <a:pt x="0" y="13384"/>
                      <a:pt x="1919" y="8751"/>
                      <a:pt x="5335" y="5335"/>
                    </a:cubicBezTo>
                    <a:cubicBezTo>
                      <a:pt x="8751" y="1919"/>
                      <a:pt x="13384" y="0"/>
                      <a:pt x="18215" y="0"/>
                    </a:cubicBezTo>
                    <a:close/>
                  </a:path>
                </a:pathLst>
              </a:custGeom>
              <a:solidFill>
                <a:srgbClr val="000000">
                  <a:alpha val="0"/>
                </a:srgbClr>
              </a:solidFill>
              <a:ln w="38100" cap="rnd">
                <a:solidFill>
                  <a:srgbClr val="ED2400"/>
                </a:solidFill>
                <a:prstDash val="solid"/>
                <a:round/>
              </a:ln>
            </p:spPr>
          </p:sp>
          <p:sp>
            <p:nvSpPr>
              <p:cNvPr name="TextBox 5" id="5"/>
              <p:cNvSpPr txBox="true"/>
              <p:nvPr/>
            </p:nvSpPr>
            <p:spPr>
              <a:xfrm>
                <a:off x="0" y="-66675"/>
                <a:ext cx="3262682" cy="476663"/>
              </a:xfrm>
              <a:prstGeom prst="rect">
                <a:avLst/>
              </a:prstGeom>
            </p:spPr>
            <p:txBody>
              <a:bodyPr anchor="ctr" rtlCol="false" tIns="48801" lIns="48801" bIns="48801" rIns="48801"/>
              <a:lstStyle/>
              <a:p>
                <a:pPr algn="ctr">
                  <a:lnSpc>
                    <a:spcPts val="2800"/>
                  </a:lnSpc>
                </a:pPr>
              </a:p>
            </p:txBody>
          </p:sp>
        </p:grpSp>
        <p:sp>
          <p:nvSpPr>
            <p:cNvPr name="TextBox 6" id="6"/>
            <p:cNvSpPr txBox="true"/>
            <p:nvPr/>
          </p:nvSpPr>
          <p:spPr>
            <a:xfrm rot="0">
              <a:off x="308332" y="-9525"/>
              <a:ext cx="15205539" cy="2003425"/>
            </a:xfrm>
            <a:prstGeom prst="rect">
              <a:avLst/>
            </a:prstGeom>
          </p:spPr>
          <p:txBody>
            <a:bodyPr anchor="t" rtlCol="false" tIns="0" lIns="0" bIns="0" rIns="0">
              <a:spAutoFit/>
            </a:bodyPr>
            <a:lstStyle/>
            <a:p>
              <a:pPr algn="ctr">
                <a:lnSpc>
                  <a:spcPts val="2785"/>
                </a:lnSpc>
              </a:pPr>
              <a:r>
                <a:rPr lang="en-US" b="true" sz="2321" spc="18">
                  <a:solidFill>
                    <a:srgbClr val="000000"/>
                  </a:solidFill>
                  <a:latin typeface="Poppins Bold"/>
                  <a:ea typeface="Poppins Bold"/>
                  <a:cs typeface="Poppins Bold"/>
                  <a:sym typeface="Poppins Bold"/>
                </a:rPr>
                <a:t>Attention</a:t>
              </a:r>
            </a:p>
            <a:p>
              <a:pPr algn="ctr">
                <a:lnSpc>
                  <a:spcPts val="2305"/>
                </a:lnSpc>
              </a:pPr>
              <a:r>
                <a:rPr lang="en-US" sz="1921" spc="16">
                  <a:solidFill>
                    <a:srgbClr val="000000"/>
                  </a:solidFill>
                  <a:latin typeface="Poppins"/>
                  <a:ea typeface="Poppins"/>
                  <a:cs typeface="Poppins"/>
                  <a:sym typeface="Poppins"/>
                </a:rPr>
                <a:t>Les déclencheurs “</a:t>
              </a:r>
              <a:r>
                <a:rPr lang="en-US" b="true" sz="1921" spc="16">
                  <a:solidFill>
                    <a:srgbClr val="000000"/>
                  </a:solidFill>
                  <a:latin typeface="Poppins Bold"/>
                  <a:ea typeface="Poppins Bold"/>
                  <a:cs typeface="Poppins Bold"/>
                  <a:sym typeface="Poppins Bold"/>
                </a:rPr>
                <a:t>parallèle</a:t>
              </a:r>
              <a:r>
                <a:rPr lang="en-US" sz="1921" spc="16">
                  <a:solidFill>
                    <a:srgbClr val="000000"/>
                  </a:solidFill>
                  <a:latin typeface="Poppins"/>
                  <a:ea typeface="Poppins"/>
                  <a:cs typeface="Poppins"/>
                  <a:sym typeface="Poppins"/>
                </a:rPr>
                <a:t>” et “</a:t>
              </a:r>
              <a:r>
                <a:rPr lang="en-US" b="true" sz="1921" spc="16">
                  <a:solidFill>
                    <a:srgbClr val="000000"/>
                  </a:solidFill>
                  <a:latin typeface="Poppins Bold"/>
                  <a:ea typeface="Poppins Bold"/>
                  <a:cs typeface="Poppins Bold"/>
                  <a:sym typeface="Poppins Bold"/>
                </a:rPr>
                <a:t>automatique</a:t>
              </a:r>
              <a:r>
                <a:rPr lang="en-US" sz="1921" spc="16">
                  <a:solidFill>
                    <a:srgbClr val="000000"/>
                  </a:solidFill>
                  <a:latin typeface="Poppins"/>
                  <a:ea typeface="Poppins"/>
                  <a:cs typeface="Poppins"/>
                  <a:sym typeface="Poppins"/>
                </a:rPr>
                <a:t>” laissent l’évènement tourner en boucle, mais sont différent sur comment ils agissent autour. Un déclencheur parallèle va</a:t>
              </a:r>
              <a:r>
                <a:rPr lang="en-US" b="true" sz="1921" spc="16">
                  <a:solidFill>
                    <a:srgbClr val="000000"/>
                  </a:solidFill>
                  <a:latin typeface="Poppins Bold"/>
                  <a:ea typeface="Poppins Bold"/>
                  <a:cs typeface="Poppins Bold"/>
                  <a:sym typeface="Poppins Bold"/>
                </a:rPr>
                <a:t> laisser le jeu continuer en fond pendant que l’évènement tourne</a:t>
              </a:r>
              <a:r>
                <a:rPr lang="en-US" sz="1921" spc="16">
                  <a:solidFill>
                    <a:srgbClr val="000000"/>
                  </a:solidFill>
                  <a:latin typeface="Poppins"/>
                  <a:ea typeface="Poppins"/>
                  <a:cs typeface="Poppins"/>
                  <a:sym typeface="Poppins"/>
                </a:rPr>
                <a:t>, alors que automatique </a:t>
              </a:r>
              <a:r>
                <a:rPr lang="en-US" b="true" sz="1921" spc="16">
                  <a:solidFill>
                    <a:srgbClr val="000000"/>
                  </a:solidFill>
                  <a:latin typeface="Poppins Bold"/>
                  <a:ea typeface="Poppins Bold"/>
                  <a:cs typeface="Poppins Bold"/>
                  <a:sym typeface="Poppins Bold"/>
                </a:rPr>
                <a:t>va arrêter tout le jeu pendant que l’évènement tourne.</a:t>
              </a:r>
            </a:p>
          </p:txBody>
        </p:sp>
      </p:grpSp>
      <p:grpSp>
        <p:nvGrpSpPr>
          <p:cNvPr name="Group 7" id="7"/>
          <p:cNvGrpSpPr/>
          <p:nvPr/>
        </p:nvGrpSpPr>
        <p:grpSpPr>
          <a:xfrm rot="0">
            <a:off x="10143441" y="-9682073"/>
            <a:ext cx="16202439" cy="24151418"/>
            <a:chOff x="0" y="0"/>
            <a:chExt cx="21603252" cy="32201890"/>
          </a:xfrm>
        </p:grpSpPr>
        <p:sp>
          <p:nvSpPr>
            <p:cNvPr name="AutoShape 8" id="8"/>
            <p:cNvSpPr/>
            <p:nvPr/>
          </p:nvSpPr>
          <p:spPr>
            <a:xfrm rot="-3387270">
              <a:off x="3903419" y="18180605"/>
              <a:ext cx="18409548" cy="8179307"/>
            </a:xfrm>
            <a:prstGeom prst="rect">
              <a:avLst/>
            </a:prstGeom>
            <a:solidFill>
              <a:srgbClr val="000000"/>
            </a:solidFill>
          </p:spPr>
        </p:sp>
        <p:sp>
          <p:nvSpPr>
            <p:cNvPr name="AutoShape 9" id="9"/>
            <p:cNvSpPr/>
            <p:nvPr/>
          </p:nvSpPr>
          <p:spPr>
            <a:xfrm rot="-3344541">
              <a:off x="4423904" y="1174908"/>
              <a:ext cx="11805725" cy="16948170"/>
            </a:xfrm>
            <a:prstGeom prst="rect">
              <a:avLst/>
            </a:prstGeom>
            <a:solidFill>
              <a:srgbClr val="EB04C6"/>
            </a:solidFill>
          </p:spPr>
        </p:sp>
      </p:grpSp>
      <p:sp>
        <p:nvSpPr>
          <p:cNvPr name="Freeform 10" id="10"/>
          <p:cNvSpPr/>
          <p:nvPr/>
        </p:nvSpPr>
        <p:spPr>
          <a:xfrm flipH="false" flipV="false" rot="0">
            <a:off x="2946820" y="1716435"/>
            <a:ext cx="8288035" cy="5563343"/>
          </a:xfrm>
          <a:custGeom>
            <a:avLst/>
            <a:gdLst/>
            <a:ahLst/>
            <a:cxnLst/>
            <a:rect r="r" b="b" t="t" l="l"/>
            <a:pathLst>
              <a:path h="5563343" w="8288035">
                <a:moveTo>
                  <a:pt x="0" y="0"/>
                </a:moveTo>
                <a:lnTo>
                  <a:pt x="8288034" y="0"/>
                </a:lnTo>
                <a:lnTo>
                  <a:pt x="8288034" y="5563344"/>
                </a:lnTo>
                <a:lnTo>
                  <a:pt x="0" y="5563344"/>
                </a:lnTo>
                <a:lnTo>
                  <a:pt x="0" y="0"/>
                </a:lnTo>
                <a:close/>
              </a:path>
            </a:pathLst>
          </a:custGeom>
          <a:blipFill>
            <a:blip r:embed="rId2"/>
            <a:stretch>
              <a:fillRect l="0" t="0" r="0" b="0"/>
            </a:stretch>
          </a:blipFill>
        </p:spPr>
      </p:sp>
      <p:sp>
        <p:nvSpPr>
          <p:cNvPr name="AutoShape 11" id="11"/>
          <p:cNvSpPr/>
          <p:nvPr/>
        </p:nvSpPr>
        <p:spPr>
          <a:xfrm rot="-3387270">
            <a:off x="14269086" y="5092374"/>
            <a:ext cx="13807161" cy="6890911"/>
          </a:xfrm>
          <a:prstGeom prst="rect">
            <a:avLst/>
          </a:prstGeom>
          <a:solidFill>
            <a:srgbClr val="000000"/>
          </a:solidFill>
        </p:spPr>
      </p:sp>
      <p:sp>
        <p:nvSpPr>
          <p:cNvPr name="AutoShape 12" id="12"/>
          <p:cNvSpPr/>
          <p:nvPr/>
        </p:nvSpPr>
        <p:spPr>
          <a:xfrm rot="-3344541">
            <a:off x="13461369" y="-8800892"/>
            <a:ext cx="8854294" cy="12711127"/>
          </a:xfrm>
          <a:prstGeom prst="rect">
            <a:avLst/>
          </a:prstGeom>
          <a:solidFill>
            <a:srgbClr val="EB04C6"/>
          </a:solidFill>
        </p:spPr>
      </p:sp>
      <p:sp>
        <p:nvSpPr>
          <p:cNvPr name="TextBox 13" id="13"/>
          <p:cNvSpPr txBox="true"/>
          <p:nvPr/>
        </p:nvSpPr>
        <p:spPr>
          <a:xfrm rot="0">
            <a:off x="190500" y="190500"/>
            <a:ext cx="9778147" cy="762000"/>
          </a:xfrm>
          <a:prstGeom prst="rect">
            <a:avLst/>
          </a:prstGeom>
        </p:spPr>
        <p:txBody>
          <a:bodyPr anchor="t" rtlCol="false" tIns="0" lIns="0" bIns="0" rIns="0">
            <a:spAutoFit/>
          </a:bodyPr>
          <a:lstStyle/>
          <a:p>
            <a:pPr algn="l">
              <a:lnSpc>
                <a:spcPts val="6000"/>
              </a:lnSpc>
            </a:pPr>
            <a:r>
              <a:rPr lang="en-US" sz="5000" spc="-2" u="sng">
                <a:solidFill>
                  <a:srgbClr val="EB04C6"/>
                </a:solidFill>
                <a:latin typeface="Hammersmith One"/>
                <a:ea typeface="Hammersmith One"/>
                <a:cs typeface="Hammersmith One"/>
                <a:sym typeface="Hammersmith One"/>
              </a:rPr>
              <a:t>Les évènements :</a:t>
            </a:r>
          </a:p>
        </p:txBody>
      </p:sp>
      <p:sp>
        <p:nvSpPr>
          <p:cNvPr name="AutoShape 14" id="14"/>
          <p:cNvSpPr/>
          <p:nvPr/>
        </p:nvSpPr>
        <p:spPr>
          <a:xfrm flipH="true" flipV="true">
            <a:off x="2213131" y="2615543"/>
            <a:ext cx="733688" cy="683674"/>
          </a:xfrm>
          <a:prstGeom prst="line">
            <a:avLst/>
          </a:prstGeom>
          <a:ln cap="rnd" w="57150">
            <a:solidFill>
              <a:srgbClr val="000000"/>
            </a:solidFill>
            <a:prstDash val="sysDot"/>
            <a:headEnd type="none" len="sm" w="sm"/>
            <a:tailEnd type="none" len="sm" w="sm"/>
          </a:ln>
        </p:spPr>
      </p:sp>
      <p:sp>
        <p:nvSpPr>
          <p:cNvPr name="TextBox 15" id="15"/>
          <p:cNvSpPr txBox="true"/>
          <p:nvPr/>
        </p:nvSpPr>
        <p:spPr>
          <a:xfrm rot="0">
            <a:off x="190500" y="2301218"/>
            <a:ext cx="2022631" cy="609600"/>
          </a:xfrm>
          <a:prstGeom prst="rect">
            <a:avLst/>
          </a:prstGeom>
        </p:spPr>
        <p:txBody>
          <a:bodyPr anchor="t" rtlCol="false" tIns="0" lIns="0" bIns="0" rIns="0">
            <a:spAutoFit/>
          </a:bodyPr>
          <a:lstStyle/>
          <a:p>
            <a:pPr algn="ctr">
              <a:lnSpc>
                <a:spcPts val="2395"/>
              </a:lnSpc>
            </a:pPr>
            <a:r>
              <a:rPr lang="en-US" sz="1995" b="true">
                <a:solidFill>
                  <a:srgbClr val="000000"/>
                </a:solidFill>
                <a:latin typeface="Poppins Medium"/>
                <a:ea typeface="Poppins Medium"/>
                <a:cs typeface="Poppins Medium"/>
                <a:sym typeface="Poppins Medium"/>
              </a:rPr>
              <a:t>Conditions de déclenchement</a:t>
            </a:r>
          </a:p>
        </p:txBody>
      </p:sp>
      <p:grpSp>
        <p:nvGrpSpPr>
          <p:cNvPr name="Group 16" id="16"/>
          <p:cNvGrpSpPr/>
          <p:nvPr/>
        </p:nvGrpSpPr>
        <p:grpSpPr>
          <a:xfrm rot="0">
            <a:off x="2946820" y="2100326"/>
            <a:ext cx="2900527" cy="2397781"/>
            <a:chOff x="0" y="0"/>
            <a:chExt cx="763925" cy="631514"/>
          </a:xfrm>
        </p:grpSpPr>
        <p:sp>
          <p:nvSpPr>
            <p:cNvPr name="Freeform 17" id="17"/>
            <p:cNvSpPr/>
            <p:nvPr/>
          </p:nvSpPr>
          <p:spPr>
            <a:xfrm flipH="false" flipV="false" rot="0">
              <a:off x="0" y="0"/>
              <a:ext cx="763925" cy="631514"/>
            </a:xfrm>
            <a:custGeom>
              <a:avLst/>
              <a:gdLst/>
              <a:ahLst/>
              <a:cxnLst/>
              <a:rect r="r" b="b" t="t" l="l"/>
              <a:pathLst>
                <a:path h="631514" w="763925">
                  <a:moveTo>
                    <a:pt x="26691" y="0"/>
                  </a:moveTo>
                  <a:lnTo>
                    <a:pt x="737233" y="0"/>
                  </a:lnTo>
                  <a:cubicBezTo>
                    <a:pt x="751975" y="0"/>
                    <a:pt x="763925" y="11950"/>
                    <a:pt x="763925" y="26691"/>
                  </a:cubicBezTo>
                  <a:lnTo>
                    <a:pt x="763925" y="604823"/>
                  </a:lnTo>
                  <a:cubicBezTo>
                    <a:pt x="763925" y="611902"/>
                    <a:pt x="761113" y="618691"/>
                    <a:pt x="756107" y="623696"/>
                  </a:cubicBezTo>
                  <a:cubicBezTo>
                    <a:pt x="751101" y="628702"/>
                    <a:pt x="744312" y="631514"/>
                    <a:pt x="737233" y="631514"/>
                  </a:cubicBezTo>
                  <a:lnTo>
                    <a:pt x="26691" y="631514"/>
                  </a:lnTo>
                  <a:cubicBezTo>
                    <a:pt x="11950" y="631514"/>
                    <a:pt x="0" y="619564"/>
                    <a:pt x="0" y="604823"/>
                  </a:cubicBezTo>
                  <a:lnTo>
                    <a:pt x="0" y="26691"/>
                  </a:lnTo>
                  <a:cubicBezTo>
                    <a:pt x="0" y="11950"/>
                    <a:pt x="11950" y="0"/>
                    <a:pt x="26691" y="0"/>
                  </a:cubicBezTo>
                  <a:close/>
                </a:path>
              </a:pathLst>
            </a:custGeom>
            <a:solidFill>
              <a:srgbClr val="000000">
                <a:alpha val="0"/>
              </a:srgbClr>
            </a:solidFill>
            <a:ln w="47625" cap="sq">
              <a:solidFill>
                <a:srgbClr val="000000"/>
              </a:solidFill>
              <a:prstDash val="solid"/>
              <a:miter/>
            </a:ln>
          </p:spPr>
        </p:sp>
        <p:sp>
          <p:nvSpPr>
            <p:cNvPr name="TextBox 18" id="18"/>
            <p:cNvSpPr txBox="true"/>
            <p:nvPr/>
          </p:nvSpPr>
          <p:spPr>
            <a:xfrm>
              <a:off x="0" y="-66675"/>
              <a:ext cx="763925" cy="698189"/>
            </a:xfrm>
            <a:prstGeom prst="rect">
              <a:avLst/>
            </a:prstGeom>
          </p:spPr>
          <p:txBody>
            <a:bodyPr anchor="ctr" rtlCol="false" tIns="50800" lIns="50800" bIns="50800" rIns="50800"/>
            <a:lstStyle/>
            <a:p>
              <a:pPr algn="ctr">
                <a:lnSpc>
                  <a:spcPts val="2800"/>
                </a:lnSpc>
              </a:pPr>
            </a:p>
          </p:txBody>
        </p:sp>
      </p:grpSp>
      <p:grpSp>
        <p:nvGrpSpPr>
          <p:cNvPr name="Group 19" id="19"/>
          <p:cNvGrpSpPr/>
          <p:nvPr/>
        </p:nvGrpSpPr>
        <p:grpSpPr>
          <a:xfrm rot="0">
            <a:off x="2946820" y="4498107"/>
            <a:ext cx="1003034" cy="1267656"/>
            <a:chOff x="0" y="0"/>
            <a:chExt cx="264174" cy="333868"/>
          </a:xfrm>
        </p:grpSpPr>
        <p:sp>
          <p:nvSpPr>
            <p:cNvPr name="Freeform 20" id="20"/>
            <p:cNvSpPr/>
            <p:nvPr/>
          </p:nvSpPr>
          <p:spPr>
            <a:xfrm flipH="false" flipV="false" rot="0">
              <a:off x="0" y="0"/>
              <a:ext cx="264174" cy="333868"/>
            </a:xfrm>
            <a:custGeom>
              <a:avLst/>
              <a:gdLst/>
              <a:ahLst/>
              <a:cxnLst/>
              <a:rect r="r" b="b" t="t" l="l"/>
              <a:pathLst>
                <a:path h="333868" w="264174">
                  <a:moveTo>
                    <a:pt x="77185" y="0"/>
                  </a:moveTo>
                  <a:lnTo>
                    <a:pt x="186989" y="0"/>
                  </a:lnTo>
                  <a:cubicBezTo>
                    <a:pt x="207459" y="0"/>
                    <a:pt x="227092" y="8132"/>
                    <a:pt x="241567" y="22607"/>
                  </a:cubicBezTo>
                  <a:cubicBezTo>
                    <a:pt x="256042" y="37082"/>
                    <a:pt x="264174" y="56714"/>
                    <a:pt x="264174" y="77185"/>
                  </a:cubicBezTo>
                  <a:lnTo>
                    <a:pt x="264174" y="256683"/>
                  </a:lnTo>
                  <a:cubicBezTo>
                    <a:pt x="264174" y="277154"/>
                    <a:pt x="256042" y="296786"/>
                    <a:pt x="241567" y="311261"/>
                  </a:cubicBezTo>
                  <a:cubicBezTo>
                    <a:pt x="227092" y="325736"/>
                    <a:pt x="207459" y="333868"/>
                    <a:pt x="186989" y="333868"/>
                  </a:cubicBezTo>
                  <a:lnTo>
                    <a:pt x="77185" y="333868"/>
                  </a:lnTo>
                  <a:cubicBezTo>
                    <a:pt x="56714" y="333868"/>
                    <a:pt x="37082" y="325736"/>
                    <a:pt x="22607" y="311261"/>
                  </a:cubicBezTo>
                  <a:cubicBezTo>
                    <a:pt x="8132" y="296786"/>
                    <a:pt x="0" y="277154"/>
                    <a:pt x="0" y="256683"/>
                  </a:cubicBezTo>
                  <a:lnTo>
                    <a:pt x="0" y="77185"/>
                  </a:lnTo>
                  <a:cubicBezTo>
                    <a:pt x="0" y="56714"/>
                    <a:pt x="8132" y="37082"/>
                    <a:pt x="22607" y="22607"/>
                  </a:cubicBezTo>
                  <a:cubicBezTo>
                    <a:pt x="37082" y="8132"/>
                    <a:pt x="56714" y="0"/>
                    <a:pt x="77185" y="0"/>
                  </a:cubicBezTo>
                  <a:close/>
                </a:path>
              </a:pathLst>
            </a:custGeom>
            <a:solidFill>
              <a:srgbClr val="000000">
                <a:alpha val="0"/>
              </a:srgbClr>
            </a:solidFill>
            <a:ln w="47625" cap="sq">
              <a:solidFill>
                <a:srgbClr val="000000"/>
              </a:solidFill>
              <a:prstDash val="solid"/>
              <a:miter/>
            </a:ln>
          </p:spPr>
        </p:sp>
        <p:sp>
          <p:nvSpPr>
            <p:cNvPr name="TextBox 21" id="21"/>
            <p:cNvSpPr txBox="true"/>
            <p:nvPr/>
          </p:nvSpPr>
          <p:spPr>
            <a:xfrm>
              <a:off x="0" y="-66675"/>
              <a:ext cx="264174" cy="400543"/>
            </a:xfrm>
            <a:prstGeom prst="rect">
              <a:avLst/>
            </a:prstGeom>
          </p:spPr>
          <p:txBody>
            <a:bodyPr anchor="ctr" rtlCol="false" tIns="50800" lIns="50800" bIns="50800" rIns="50800"/>
            <a:lstStyle/>
            <a:p>
              <a:pPr algn="ctr">
                <a:lnSpc>
                  <a:spcPts val="2800"/>
                </a:lnSpc>
              </a:pPr>
            </a:p>
          </p:txBody>
        </p:sp>
      </p:grpSp>
      <p:sp>
        <p:nvSpPr>
          <p:cNvPr name="AutoShape 22" id="22"/>
          <p:cNvSpPr/>
          <p:nvPr/>
        </p:nvSpPr>
        <p:spPr>
          <a:xfrm flipH="true" flipV="true">
            <a:off x="2213131" y="4413133"/>
            <a:ext cx="733688" cy="718802"/>
          </a:xfrm>
          <a:prstGeom prst="line">
            <a:avLst/>
          </a:prstGeom>
          <a:ln cap="rnd" w="57150">
            <a:solidFill>
              <a:srgbClr val="000000"/>
            </a:solidFill>
            <a:prstDash val="sysDot"/>
            <a:headEnd type="none" len="sm" w="sm"/>
            <a:tailEnd type="none" len="sm" w="sm"/>
          </a:ln>
        </p:spPr>
      </p:sp>
      <p:sp>
        <p:nvSpPr>
          <p:cNvPr name="TextBox 23" id="23"/>
          <p:cNvSpPr txBox="true"/>
          <p:nvPr/>
        </p:nvSpPr>
        <p:spPr>
          <a:xfrm rot="0">
            <a:off x="339828" y="4098808"/>
            <a:ext cx="1873303" cy="609600"/>
          </a:xfrm>
          <a:prstGeom prst="rect">
            <a:avLst/>
          </a:prstGeom>
        </p:spPr>
        <p:txBody>
          <a:bodyPr anchor="t" rtlCol="false" tIns="0" lIns="0" bIns="0" rIns="0">
            <a:spAutoFit/>
          </a:bodyPr>
          <a:lstStyle/>
          <a:p>
            <a:pPr algn="ctr">
              <a:lnSpc>
                <a:spcPts val="2395"/>
              </a:lnSpc>
            </a:pPr>
            <a:r>
              <a:rPr lang="en-US" sz="1995" b="true">
                <a:solidFill>
                  <a:srgbClr val="000000"/>
                </a:solidFill>
                <a:latin typeface="Poppins Medium"/>
                <a:ea typeface="Poppins Medium"/>
                <a:cs typeface="Poppins Medium"/>
                <a:sym typeface="Poppins Medium"/>
              </a:rPr>
              <a:t>Apparence de l’évènement</a:t>
            </a:r>
          </a:p>
        </p:txBody>
      </p:sp>
      <p:grpSp>
        <p:nvGrpSpPr>
          <p:cNvPr name="Group 24" id="24"/>
          <p:cNvGrpSpPr/>
          <p:nvPr/>
        </p:nvGrpSpPr>
        <p:grpSpPr>
          <a:xfrm rot="0">
            <a:off x="3949854" y="4498107"/>
            <a:ext cx="1897493" cy="1267656"/>
            <a:chOff x="0" y="0"/>
            <a:chExt cx="499751" cy="333868"/>
          </a:xfrm>
        </p:grpSpPr>
        <p:sp>
          <p:nvSpPr>
            <p:cNvPr name="Freeform 25" id="25"/>
            <p:cNvSpPr/>
            <p:nvPr/>
          </p:nvSpPr>
          <p:spPr>
            <a:xfrm flipH="false" flipV="false" rot="0">
              <a:off x="0" y="0"/>
              <a:ext cx="499751" cy="333868"/>
            </a:xfrm>
            <a:custGeom>
              <a:avLst/>
              <a:gdLst/>
              <a:ahLst/>
              <a:cxnLst/>
              <a:rect r="r" b="b" t="t" l="l"/>
              <a:pathLst>
                <a:path h="333868" w="499751">
                  <a:moveTo>
                    <a:pt x="40801" y="0"/>
                  </a:moveTo>
                  <a:lnTo>
                    <a:pt x="458950" y="0"/>
                  </a:lnTo>
                  <a:cubicBezTo>
                    <a:pt x="481484" y="0"/>
                    <a:pt x="499751" y="18267"/>
                    <a:pt x="499751" y="40801"/>
                  </a:cubicBezTo>
                  <a:lnTo>
                    <a:pt x="499751" y="293068"/>
                  </a:lnTo>
                  <a:cubicBezTo>
                    <a:pt x="499751" y="315601"/>
                    <a:pt x="481484" y="333868"/>
                    <a:pt x="458950" y="333868"/>
                  </a:cubicBezTo>
                  <a:lnTo>
                    <a:pt x="40801" y="333868"/>
                  </a:lnTo>
                  <a:cubicBezTo>
                    <a:pt x="18267" y="333868"/>
                    <a:pt x="0" y="315601"/>
                    <a:pt x="0" y="293068"/>
                  </a:cubicBezTo>
                  <a:lnTo>
                    <a:pt x="0" y="40801"/>
                  </a:lnTo>
                  <a:cubicBezTo>
                    <a:pt x="0" y="18267"/>
                    <a:pt x="18267" y="0"/>
                    <a:pt x="40801" y="0"/>
                  </a:cubicBezTo>
                  <a:close/>
                </a:path>
              </a:pathLst>
            </a:custGeom>
            <a:solidFill>
              <a:srgbClr val="000000">
                <a:alpha val="0"/>
              </a:srgbClr>
            </a:solidFill>
            <a:ln w="47625" cap="sq">
              <a:solidFill>
                <a:srgbClr val="000000"/>
              </a:solidFill>
              <a:prstDash val="solid"/>
              <a:miter/>
            </a:ln>
          </p:spPr>
        </p:sp>
        <p:sp>
          <p:nvSpPr>
            <p:cNvPr name="TextBox 26" id="26"/>
            <p:cNvSpPr txBox="true"/>
            <p:nvPr/>
          </p:nvSpPr>
          <p:spPr>
            <a:xfrm>
              <a:off x="0" y="-66675"/>
              <a:ext cx="499751" cy="400543"/>
            </a:xfrm>
            <a:prstGeom prst="rect">
              <a:avLst/>
            </a:prstGeom>
          </p:spPr>
          <p:txBody>
            <a:bodyPr anchor="ctr" rtlCol="false" tIns="50800" lIns="50800" bIns="50800" rIns="50800"/>
            <a:lstStyle/>
            <a:p>
              <a:pPr algn="ctr">
                <a:lnSpc>
                  <a:spcPts val="2800"/>
                </a:lnSpc>
              </a:pPr>
            </a:p>
          </p:txBody>
        </p:sp>
      </p:grpSp>
      <p:sp>
        <p:nvSpPr>
          <p:cNvPr name="AutoShape 27" id="27"/>
          <p:cNvSpPr/>
          <p:nvPr/>
        </p:nvSpPr>
        <p:spPr>
          <a:xfrm flipH="true">
            <a:off x="2213131" y="5131935"/>
            <a:ext cx="1736723" cy="295275"/>
          </a:xfrm>
          <a:prstGeom prst="line">
            <a:avLst/>
          </a:prstGeom>
          <a:ln cap="rnd" w="57150">
            <a:solidFill>
              <a:srgbClr val="000000"/>
            </a:solidFill>
            <a:prstDash val="sysDot"/>
            <a:headEnd type="none" len="sm" w="sm"/>
            <a:tailEnd type="none" len="sm" w="sm"/>
          </a:ln>
        </p:spPr>
      </p:sp>
      <p:sp>
        <p:nvSpPr>
          <p:cNvPr name="TextBox 28" id="28"/>
          <p:cNvSpPr txBox="true"/>
          <p:nvPr/>
        </p:nvSpPr>
        <p:spPr>
          <a:xfrm rot="0">
            <a:off x="273460" y="5112885"/>
            <a:ext cx="1939671" cy="609600"/>
          </a:xfrm>
          <a:prstGeom prst="rect">
            <a:avLst/>
          </a:prstGeom>
        </p:spPr>
        <p:txBody>
          <a:bodyPr anchor="t" rtlCol="false" tIns="0" lIns="0" bIns="0" rIns="0">
            <a:spAutoFit/>
          </a:bodyPr>
          <a:lstStyle/>
          <a:p>
            <a:pPr algn="ctr">
              <a:lnSpc>
                <a:spcPts val="2395"/>
              </a:lnSpc>
            </a:pPr>
            <a:r>
              <a:rPr lang="en-US" sz="1995" b="true">
                <a:solidFill>
                  <a:srgbClr val="000000"/>
                </a:solidFill>
                <a:latin typeface="Poppins Medium"/>
                <a:ea typeface="Poppins Medium"/>
                <a:cs typeface="Poppins Medium"/>
                <a:sym typeface="Poppins Medium"/>
              </a:rPr>
              <a:t>Mouvement de l’évènement</a:t>
            </a:r>
          </a:p>
        </p:txBody>
      </p:sp>
      <p:grpSp>
        <p:nvGrpSpPr>
          <p:cNvPr name="Group 29" id="29"/>
          <p:cNvGrpSpPr/>
          <p:nvPr/>
        </p:nvGrpSpPr>
        <p:grpSpPr>
          <a:xfrm rot="0">
            <a:off x="4251582" y="6292630"/>
            <a:ext cx="1595765" cy="600771"/>
            <a:chOff x="0" y="0"/>
            <a:chExt cx="420284" cy="158228"/>
          </a:xfrm>
        </p:grpSpPr>
        <p:sp>
          <p:nvSpPr>
            <p:cNvPr name="Freeform 30" id="30"/>
            <p:cNvSpPr/>
            <p:nvPr/>
          </p:nvSpPr>
          <p:spPr>
            <a:xfrm flipH="false" flipV="false" rot="0">
              <a:off x="0" y="0"/>
              <a:ext cx="420284" cy="158228"/>
            </a:xfrm>
            <a:custGeom>
              <a:avLst/>
              <a:gdLst/>
              <a:ahLst/>
              <a:cxnLst/>
              <a:rect r="r" b="b" t="t" l="l"/>
              <a:pathLst>
                <a:path h="158228" w="420284">
                  <a:moveTo>
                    <a:pt x="48515" y="0"/>
                  </a:moveTo>
                  <a:lnTo>
                    <a:pt x="371768" y="0"/>
                  </a:lnTo>
                  <a:cubicBezTo>
                    <a:pt x="398563" y="0"/>
                    <a:pt x="420284" y="21721"/>
                    <a:pt x="420284" y="48515"/>
                  </a:cubicBezTo>
                  <a:lnTo>
                    <a:pt x="420284" y="109712"/>
                  </a:lnTo>
                  <a:cubicBezTo>
                    <a:pt x="420284" y="136507"/>
                    <a:pt x="398563" y="158228"/>
                    <a:pt x="371768" y="158228"/>
                  </a:cubicBezTo>
                  <a:lnTo>
                    <a:pt x="48515" y="158228"/>
                  </a:lnTo>
                  <a:cubicBezTo>
                    <a:pt x="21721" y="158228"/>
                    <a:pt x="0" y="136507"/>
                    <a:pt x="0" y="109712"/>
                  </a:cubicBezTo>
                  <a:lnTo>
                    <a:pt x="0" y="48515"/>
                  </a:lnTo>
                  <a:cubicBezTo>
                    <a:pt x="0" y="21721"/>
                    <a:pt x="21721" y="0"/>
                    <a:pt x="48515" y="0"/>
                  </a:cubicBezTo>
                  <a:close/>
                </a:path>
              </a:pathLst>
            </a:custGeom>
            <a:solidFill>
              <a:srgbClr val="000000">
                <a:alpha val="0"/>
              </a:srgbClr>
            </a:solidFill>
            <a:ln w="47625" cap="sq">
              <a:solidFill>
                <a:srgbClr val="000000"/>
              </a:solidFill>
              <a:prstDash val="solid"/>
              <a:miter/>
            </a:ln>
          </p:spPr>
        </p:sp>
        <p:sp>
          <p:nvSpPr>
            <p:cNvPr name="TextBox 31" id="31"/>
            <p:cNvSpPr txBox="true"/>
            <p:nvPr/>
          </p:nvSpPr>
          <p:spPr>
            <a:xfrm>
              <a:off x="0" y="-66675"/>
              <a:ext cx="420284" cy="224903"/>
            </a:xfrm>
            <a:prstGeom prst="rect">
              <a:avLst/>
            </a:prstGeom>
          </p:spPr>
          <p:txBody>
            <a:bodyPr anchor="ctr" rtlCol="false" tIns="50800" lIns="50800" bIns="50800" rIns="50800"/>
            <a:lstStyle/>
            <a:p>
              <a:pPr algn="ctr">
                <a:lnSpc>
                  <a:spcPts val="2800"/>
                </a:lnSpc>
              </a:pPr>
            </a:p>
          </p:txBody>
        </p:sp>
      </p:grpSp>
      <p:sp>
        <p:nvSpPr>
          <p:cNvPr name="AutoShape 32" id="32"/>
          <p:cNvSpPr/>
          <p:nvPr/>
        </p:nvSpPr>
        <p:spPr>
          <a:xfrm flipH="true" flipV="true">
            <a:off x="2213131" y="6436860"/>
            <a:ext cx="2038451" cy="156155"/>
          </a:xfrm>
          <a:prstGeom prst="line">
            <a:avLst/>
          </a:prstGeom>
          <a:ln cap="rnd" w="57150">
            <a:solidFill>
              <a:srgbClr val="000000"/>
            </a:solidFill>
            <a:prstDash val="sysDot"/>
            <a:headEnd type="none" len="sm" w="sm"/>
            <a:tailEnd type="none" len="sm" w="sm"/>
          </a:ln>
        </p:spPr>
      </p:sp>
      <p:sp>
        <p:nvSpPr>
          <p:cNvPr name="TextBox 33" id="33"/>
          <p:cNvSpPr txBox="true"/>
          <p:nvPr/>
        </p:nvSpPr>
        <p:spPr>
          <a:xfrm rot="0">
            <a:off x="190500" y="6122535"/>
            <a:ext cx="2022631" cy="609600"/>
          </a:xfrm>
          <a:prstGeom prst="rect">
            <a:avLst/>
          </a:prstGeom>
        </p:spPr>
        <p:txBody>
          <a:bodyPr anchor="t" rtlCol="false" tIns="0" lIns="0" bIns="0" rIns="0">
            <a:spAutoFit/>
          </a:bodyPr>
          <a:lstStyle/>
          <a:p>
            <a:pPr algn="ctr">
              <a:lnSpc>
                <a:spcPts val="2395"/>
              </a:lnSpc>
            </a:pPr>
            <a:r>
              <a:rPr lang="en-US" sz="1995" b="true">
                <a:solidFill>
                  <a:srgbClr val="000000"/>
                </a:solidFill>
                <a:latin typeface="Poppins Medium"/>
                <a:ea typeface="Poppins Medium"/>
                <a:cs typeface="Poppins Medium"/>
                <a:sym typeface="Poppins Medium"/>
              </a:rPr>
              <a:t>Méthode de déclenchement</a:t>
            </a:r>
          </a:p>
        </p:txBody>
      </p:sp>
      <p:grpSp>
        <p:nvGrpSpPr>
          <p:cNvPr name="Group 34" id="34"/>
          <p:cNvGrpSpPr/>
          <p:nvPr/>
        </p:nvGrpSpPr>
        <p:grpSpPr>
          <a:xfrm rot="0">
            <a:off x="11234854" y="1926357"/>
            <a:ext cx="4981506" cy="5143500"/>
            <a:chOff x="0" y="0"/>
            <a:chExt cx="6642008" cy="6858000"/>
          </a:xfrm>
        </p:grpSpPr>
        <p:grpSp>
          <p:nvGrpSpPr>
            <p:cNvPr name="Group 35" id="35"/>
            <p:cNvGrpSpPr/>
            <p:nvPr/>
          </p:nvGrpSpPr>
          <p:grpSpPr>
            <a:xfrm rot="0">
              <a:off x="0" y="0"/>
              <a:ext cx="6642008" cy="6858000"/>
              <a:chOff x="0" y="0"/>
              <a:chExt cx="1365737" cy="1410149"/>
            </a:xfrm>
          </p:grpSpPr>
          <p:sp>
            <p:nvSpPr>
              <p:cNvPr name="Freeform 36" id="36"/>
              <p:cNvSpPr/>
              <p:nvPr/>
            </p:nvSpPr>
            <p:spPr>
              <a:xfrm flipH="false" flipV="false" rot="0">
                <a:off x="0" y="0"/>
                <a:ext cx="1365737" cy="1410149"/>
              </a:xfrm>
              <a:custGeom>
                <a:avLst/>
                <a:gdLst/>
                <a:ahLst/>
                <a:cxnLst/>
                <a:rect r="r" b="b" t="t" l="l"/>
                <a:pathLst>
                  <a:path h="1410149" w="1365737">
                    <a:moveTo>
                      <a:pt x="41804" y="0"/>
                    </a:moveTo>
                    <a:lnTo>
                      <a:pt x="1323933" y="0"/>
                    </a:lnTo>
                    <a:cubicBezTo>
                      <a:pt x="1335020" y="0"/>
                      <a:pt x="1345653" y="4404"/>
                      <a:pt x="1353493" y="12244"/>
                    </a:cubicBezTo>
                    <a:cubicBezTo>
                      <a:pt x="1361333" y="20084"/>
                      <a:pt x="1365737" y="30717"/>
                      <a:pt x="1365737" y="41804"/>
                    </a:cubicBezTo>
                    <a:lnTo>
                      <a:pt x="1365737" y="1368346"/>
                    </a:lnTo>
                    <a:cubicBezTo>
                      <a:pt x="1365737" y="1391433"/>
                      <a:pt x="1347021" y="1410149"/>
                      <a:pt x="1323933" y="1410149"/>
                    </a:cubicBezTo>
                    <a:lnTo>
                      <a:pt x="41804" y="1410149"/>
                    </a:lnTo>
                    <a:cubicBezTo>
                      <a:pt x="30717" y="1410149"/>
                      <a:pt x="20084" y="1405745"/>
                      <a:pt x="12244" y="1397905"/>
                    </a:cubicBezTo>
                    <a:cubicBezTo>
                      <a:pt x="4404" y="1390066"/>
                      <a:pt x="0" y="1379433"/>
                      <a:pt x="0" y="1368346"/>
                    </a:cubicBezTo>
                    <a:lnTo>
                      <a:pt x="0" y="41804"/>
                    </a:lnTo>
                    <a:cubicBezTo>
                      <a:pt x="0" y="30717"/>
                      <a:pt x="4404" y="20084"/>
                      <a:pt x="12244" y="12244"/>
                    </a:cubicBezTo>
                    <a:cubicBezTo>
                      <a:pt x="20084" y="4404"/>
                      <a:pt x="30717" y="0"/>
                      <a:pt x="41804" y="0"/>
                    </a:cubicBezTo>
                    <a:close/>
                  </a:path>
                </a:pathLst>
              </a:custGeom>
              <a:solidFill>
                <a:srgbClr val="000000">
                  <a:alpha val="0"/>
                </a:srgbClr>
              </a:solidFill>
              <a:ln w="38100" cap="rnd">
                <a:solidFill>
                  <a:srgbClr val="EB04C6"/>
                </a:solidFill>
                <a:prstDash val="solid"/>
                <a:round/>
              </a:ln>
            </p:spPr>
          </p:sp>
          <p:sp>
            <p:nvSpPr>
              <p:cNvPr name="TextBox 37" id="37"/>
              <p:cNvSpPr txBox="true"/>
              <p:nvPr/>
            </p:nvSpPr>
            <p:spPr>
              <a:xfrm>
                <a:off x="0" y="-66675"/>
                <a:ext cx="1365737" cy="1476824"/>
              </a:xfrm>
              <a:prstGeom prst="rect">
                <a:avLst/>
              </a:prstGeom>
            </p:spPr>
            <p:txBody>
              <a:bodyPr anchor="ctr" rtlCol="false" tIns="50800" lIns="50800" bIns="50800" rIns="50800"/>
              <a:lstStyle/>
              <a:p>
                <a:pPr algn="ctr">
                  <a:lnSpc>
                    <a:spcPts val="2800"/>
                  </a:lnSpc>
                </a:pPr>
              </a:p>
            </p:txBody>
          </p:sp>
        </p:grpSp>
        <p:sp>
          <p:nvSpPr>
            <p:cNvPr name="TextBox 38" id="38"/>
            <p:cNvSpPr txBox="true"/>
            <p:nvPr/>
          </p:nvSpPr>
          <p:spPr>
            <a:xfrm rot="0">
              <a:off x="129066" y="-19050"/>
              <a:ext cx="6364936" cy="6877050"/>
            </a:xfrm>
            <a:prstGeom prst="rect">
              <a:avLst/>
            </a:prstGeom>
          </p:spPr>
          <p:txBody>
            <a:bodyPr anchor="t" rtlCol="false" tIns="0" lIns="0" bIns="0" rIns="0">
              <a:spAutoFit/>
            </a:bodyPr>
            <a:lstStyle/>
            <a:p>
              <a:pPr algn="l" marL="414818" indent="-207409" lvl="1">
                <a:lnSpc>
                  <a:spcPts val="2305"/>
                </a:lnSpc>
                <a:buFont typeface="Arial"/>
                <a:buChar char="•"/>
              </a:pPr>
              <a:r>
                <a:rPr lang="en-US" b="true" sz="1921" spc="15">
                  <a:solidFill>
                    <a:srgbClr val="000000"/>
                  </a:solidFill>
                  <a:latin typeface="Poppins Bold"/>
                  <a:ea typeface="Poppins Bold"/>
                  <a:cs typeface="Poppins Bold"/>
                  <a:sym typeface="Poppins Bold"/>
                </a:rPr>
                <a:t>Les conditions de déclenchement</a:t>
              </a:r>
              <a:r>
                <a:rPr lang="en-US" sz="1921" spc="15">
                  <a:solidFill>
                    <a:srgbClr val="000000"/>
                  </a:solidFill>
                  <a:latin typeface="Poppins"/>
                  <a:ea typeface="Poppins"/>
                  <a:cs typeface="Poppins"/>
                  <a:sym typeface="Poppins"/>
                </a:rPr>
                <a:t> permettent de dire en fonction des circonstances si oui ou non l’évènement peut se déclencher.</a:t>
              </a:r>
            </a:p>
            <a:p>
              <a:pPr algn="l">
                <a:lnSpc>
                  <a:spcPts val="2305"/>
                </a:lnSpc>
              </a:pPr>
            </a:p>
            <a:p>
              <a:pPr algn="l" marL="414818" indent="-207409" lvl="1">
                <a:lnSpc>
                  <a:spcPts val="2305"/>
                </a:lnSpc>
                <a:buFont typeface="Arial"/>
                <a:buChar char="•"/>
              </a:pPr>
              <a:r>
                <a:rPr lang="en-US" b="true" sz="1921" spc="15">
                  <a:solidFill>
                    <a:srgbClr val="000000"/>
                  </a:solidFill>
                  <a:latin typeface="Poppins Bold"/>
                  <a:ea typeface="Poppins Bold"/>
                  <a:cs typeface="Poppins Bold"/>
                  <a:sym typeface="Poppins Bold"/>
                </a:rPr>
                <a:t>Le mouvement</a:t>
              </a:r>
              <a:r>
                <a:rPr lang="en-US" sz="1921" spc="15">
                  <a:solidFill>
                    <a:srgbClr val="000000"/>
                  </a:solidFill>
                  <a:latin typeface="Poppins"/>
                  <a:ea typeface="Poppins"/>
                  <a:cs typeface="Poppins"/>
                  <a:sym typeface="Poppins"/>
                </a:rPr>
                <a:t> permet de donner une trajectoire définie ou aléatoire à l’évènement, par exemple pour donner plus de vie à un villageois.</a:t>
              </a:r>
            </a:p>
            <a:p>
              <a:pPr algn="l">
                <a:lnSpc>
                  <a:spcPts val="2305"/>
                </a:lnSpc>
              </a:pPr>
            </a:p>
            <a:p>
              <a:pPr algn="l" marL="414818" indent="-207409" lvl="1">
                <a:lnSpc>
                  <a:spcPts val="2305"/>
                </a:lnSpc>
                <a:buFont typeface="Arial"/>
                <a:buChar char="•"/>
              </a:pPr>
              <a:r>
                <a:rPr lang="en-US" b="true" sz="1921" spc="16">
                  <a:solidFill>
                    <a:srgbClr val="000000"/>
                  </a:solidFill>
                  <a:latin typeface="Poppins Bold"/>
                  <a:ea typeface="Poppins Bold"/>
                  <a:cs typeface="Poppins Bold"/>
                  <a:sym typeface="Poppins Bold"/>
                </a:rPr>
                <a:t>La méthode de déclenchement</a:t>
              </a:r>
              <a:r>
                <a:rPr lang="en-US" sz="1921" spc="16">
                  <a:solidFill>
                    <a:srgbClr val="000000"/>
                  </a:solidFill>
                  <a:latin typeface="Poppins"/>
                  <a:ea typeface="Poppins"/>
                  <a:cs typeface="Poppins"/>
                  <a:sym typeface="Poppins"/>
                </a:rPr>
                <a:t> permet de dire comme l’évènement va être activé, si c’est par interaction du joueur via une touche, simple contact ou si l’évènement sera juste toujours actif en boucle sans besoin de le déclencher.</a:t>
              </a:r>
            </a:p>
          </p:txBody>
        </p:sp>
      </p:grpSp>
    </p:spTree>
  </p:cSld>
  <p:clrMapOvr>
    <a:masterClrMapping/>
  </p:clrMapOvr>
  <p:transition spd="fast">
    <p:fade/>
  </p:transition>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143441" y="-9682073"/>
            <a:ext cx="16202439" cy="24151418"/>
            <a:chOff x="0" y="0"/>
            <a:chExt cx="21603252" cy="32201890"/>
          </a:xfrm>
        </p:grpSpPr>
        <p:sp>
          <p:nvSpPr>
            <p:cNvPr name="AutoShape 3" id="3"/>
            <p:cNvSpPr/>
            <p:nvPr/>
          </p:nvSpPr>
          <p:spPr>
            <a:xfrm rot="-3387270">
              <a:off x="3903419" y="18180605"/>
              <a:ext cx="18409548" cy="8179307"/>
            </a:xfrm>
            <a:prstGeom prst="rect">
              <a:avLst/>
            </a:prstGeom>
            <a:solidFill>
              <a:srgbClr val="000000"/>
            </a:solidFill>
          </p:spPr>
        </p:sp>
        <p:sp>
          <p:nvSpPr>
            <p:cNvPr name="AutoShape 4" id="4"/>
            <p:cNvSpPr/>
            <p:nvPr/>
          </p:nvSpPr>
          <p:spPr>
            <a:xfrm rot="-3344541">
              <a:off x="4423904" y="1174908"/>
              <a:ext cx="11805725" cy="16948170"/>
            </a:xfrm>
            <a:prstGeom prst="rect">
              <a:avLst/>
            </a:prstGeom>
            <a:solidFill>
              <a:srgbClr val="EB04C6"/>
            </a:solidFill>
          </p:spPr>
        </p:sp>
      </p:grpSp>
      <p:sp>
        <p:nvSpPr>
          <p:cNvPr name="AutoShape 5" id="5"/>
          <p:cNvSpPr/>
          <p:nvPr/>
        </p:nvSpPr>
        <p:spPr>
          <a:xfrm rot="-3387270">
            <a:off x="14269086" y="5092374"/>
            <a:ext cx="13807161" cy="6890911"/>
          </a:xfrm>
          <a:prstGeom prst="rect">
            <a:avLst/>
          </a:prstGeom>
          <a:solidFill>
            <a:srgbClr val="000000"/>
          </a:solidFill>
        </p:spPr>
      </p:sp>
      <p:sp>
        <p:nvSpPr>
          <p:cNvPr name="AutoShape 6" id="6"/>
          <p:cNvSpPr/>
          <p:nvPr/>
        </p:nvSpPr>
        <p:spPr>
          <a:xfrm rot="-3344541">
            <a:off x="13461369" y="-8800892"/>
            <a:ext cx="8854294" cy="12711127"/>
          </a:xfrm>
          <a:prstGeom prst="rect">
            <a:avLst/>
          </a:prstGeom>
          <a:solidFill>
            <a:srgbClr val="EB04C6"/>
          </a:solidFill>
        </p:spPr>
      </p:sp>
      <p:grpSp>
        <p:nvGrpSpPr>
          <p:cNvPr name="Group 7" id="7"/>
          <p:cNvGrpSpPr/>
          <p:nvPr/>
        </p:nvGrpSpPr>
        <p:grpSpPr>
          <a:xfrm rot="0">
            <a:off x="333382" y="2843175"/>
            <a:ext cx="5280094" cy="1485900"/>
            <a:chOff x="0" y="0"/>
            <a:chExt cx="7040126" cy="1981200"/>
          </a:xfrm>
        </p:grpSpPr>
        <p:grpSp>
          <p:nvGrpSpPr>
            <p:cNvPr name="Group 8" id="8"/>
            <p:cNvGrpSpPr/>
            <p:nvPr/>
          </p:nvGrpSpPr>
          <p:grpSpPr>
            <a:xfrm rot="0">
              <a:off x="0" y="0"/>
              <a:ext cx="7040126" cy="1981200"/>
              <a:chOff x="0" y="0"/>
              <a:chExt cx="1447598" cy="407377"/>
            </a:xfrm>
          </p:grpSpPr>
          <p:sp>
            <p:nvSpPr>
              <p:cNvPr name="Freeform 9" id="9"/>
              <p:cNvSpPr/>
              <p:nvPr/>
            </p:nvSpPr>
            <p:spPr>
              <a:xfrm flipH="false" flipV="false" rot="0">
                <a:off x="0" y="0"/>
                <a:ext cx="1447598" cy="407376"/>
              </a:xfrm>
              <a:custGeom>
                <a:avLst/>
                <a:gdLst/>
                <a:ahLst/>
                <a:cxnLst/>
                <a:rect r="r" b="b" t="t" l="l"/>
                <a:pathLst>
                  <a:path h="407376" w="1447598">
                    <a:moveTo>
                      <a:pt x="39440" y="0"/>
                    </a:moveTo>
                    <a:lnTo>
                      <a:pt x="1408159" y="0"/>
                    </a:lnTo>
                    <a:cubicBezTo>
                      <a:pt x="1418619" y="0"/>
                      <a:pt x="1428650" y="4155"/>
                      <a:pt x="1436047" y="11552"/>
                    </a:cubicBezTo>
                    <a:cubicBezTo>
                      <a:pt x="1443443" y="18948"/>
                      <a:pt x="1447598" y="28980"/>
                      <a:pt x="1447598" y="39440"/>
                    </a:cubicBezTo>
                    <a:lnTo>
                      <a:pt x="1447598" y="367937"/>
                    </a:lnTo>
                    <a:cubicBezTo>
                      <a:pt x="1447598" y="378397"/>
                      <a:pt x="1443443" y="388429"/>
                      <a:pt x="1436047" y="395825"/>
                    </a:cubicBezTo>
                    <a:cubicBezTo>
                      <a:pt x="1428650" y="403221"/>
                      <a:pt x="1418619" y="407376"/>
                      <a:pt x="1408159" y="407376"/>
                    </a:cubicBezTo>
                    <a:lnTo>
                      <a:pt x="39440" y="407376"/>
                    </a:lnTo>
                    <a:cubicBezTo>
                      <a:pt x="17658" y="407376"/>
                      <a:pt x="0" y="389719"/>
                      <a:pt x="0" y="367937"/>
                    </a:cubicBezTo>
                    <a:lnTo>
                      <a:pt x="0" y="39440"/>
                    </a:lnTo>
                    <a:cubicBezTo>
                      <a:pt x="0" y="28980"/>
                      <a:pt x="4155" y="18948"/>
                      <a:pt x="11552" y="11552"/>
                    </a:cubicBezTo>
                    <a:cubicBezTo>
                      <a:pt x="18948" y="4155"/>
                      <a:pt x="28980" y="0"/>
                      <a:pt x="39440" y="0"/>
                    </a:cubicBezTo>
                    <a:close/>
                  </a:path>
                </a:pathLst>
              </a:custGeom>
              <a:solidFill>
                <a:srgbClr val="000000">
                  <a:alpha val="0"/>
                </a:srgbClr>
              </a:solidFill>
              <a:ln w="38100" cap="rnd">
                <a:solidFill>
                  <a:srgbClr val="EB04C6"/>
                </a:solidFill>
                <a:prstDash val="solid"/>
                <a:round/>
              </a:ln>
            </p:spPr>
          </p:sp>
          <p:sp>
            <p:nvSpPr>
              <p:cNvPr name="TextBox 10" id="10"/>
              <p:cNvSpPr txBox="true"/>
              <p:nvPr/>
            </p:nvSpPr>
            <p:spPr>
              <a:xfrm>
                <a:off x="0" y="-66675"/>
                <a:ext cx="1447598" cy="474052"/>
              </a:xfrm>
              <a:prstGeom prst="rect">
                <a:avLst/>
              </a:prstGeom>
            </p:spPr>
            <p:txBody>
              <a:bodyPr anchor="ctr" rtlCol="false" tIns="50800" lIns="50800" bIns="50800" rIns="50800"/>
              <a:lstStyle/>
              <a:p>
                <a:pPr algn="ctr">
                  <a:lnSpc>
                    <a:spcPts val="2800"/>
                  </a:lnSpc>
                </a:pPr>
              </a:p>
            </p:txBody>
          </p:sp>
        </p:grpSp>
        <p:sp>
          <p:nvSpPr>
            <p:cNvPr name="TextBox 11" id="11"/>
            <p:cNvSpPr txBox="true"/>
            <p:nvPr/>
          </p:nvSpPr>
          <p:spPr>
            <a:xfrm rot="0">
              <a:off x="136802" y="-19050"/>
              <a:ext cx="6746447" cy="2000250"/>
            </a:xfrm>
            <a:prstGeom prst="rect">
              <a:avLst/>
            </a:prstGeom>
          </p:spPr>
          <p:txBody>
            <a:bodyPr anchor="t" rtlCol="false" tIns="0" lIns="0" bIns="0" rIns="0">
              <a:spAutoFit/>
            </a:bodyPr>
            <a:lstStyle/>
            <a:p>
              <a:pPr algn="l">
                <a:lnSpc>
                  <a:spcPts val="2999"/>
                </a:lnSpc>
              </a:pPr>
              <a:r>
                <a:rPr lang="en-US" sz="2499" spc="19">
                  <a:solidFill>
                    <a:srgbClr val="000000"/>
                  </a:solidFill>
                  <a:latin typeface="Poppins"/>
                  <a:ea typeface="Poppins"/>
                  <a:cs typeface="Poppins"/>
                  <a:sym typeface="Poppins"/>
                </a:rPr>
                <a:t>En mode évènement, </a:t>
              </a:r>
            </a:p>
            <a:p>
              <a:pPr algn="l">
                <a:lnSpc>
                  <a:spcPts val="2999"/>
                </a:lnSpc>
              </a:pPr>
              <a:r>
                <a:rPr lang="en-US" sz="2499" spc="19">
                  <a:solidFill>
                    <a:srgbClr val="000000"/>
                  </a:solidFill>
                  <a:latin typeface="Poppins"/>
                  <a:ea typeface="Poppins"/>
                  <a:cs typeface="Poppins"/>
                  <a:sym typeface="Poppins"/>
                </a:rPr>
                <a:t>clic droit sur l’emplacement de </a:t>
              </a:r>
            </a:p>
            <a:p>
              <a:pPr algn="l">
                <a:lnSpc>
                  <a:spcPts val="2999"/>
                </a:lnSpc>
              </a:pPr>
              <a:r>
                <a:rPr lang="en-US" sz="2499" spc="19">
                  <a:solidFill>
                    <a:srgbClr val="000000"/>
                  </a:solidFill>
                  <a:latin typeface="Poppins"/>
                  <a:ea typeface="Poppins"/>
                  <a:cs typeface="Poppins"/>
                  <a:sym typeface="Poppins"/>
                </a:rPr>
                <a:t>l’entrée / sortie et aller dans</a:t>
              </a:r>
            </a:p>
            <a:p>
              <a:pPr algn="l">
                <a:lnSpc>
                  <a:spcPts val="2999"/>
                </a:lnSpc>
              </a:pPr>
              <a:r>
                <a:rPr lang="en-US" sz="2499" spc="21">
                  <a:solidFill>
                    <a:srgbClr val="000000"/>
                  </a:solidFill>
                  <a:latin typeface="Poppins"/>
                  <a:ea typeface="Poppins"/>
                  <a:cs typeface="Poppins"/>
                  <a:sym typeface="Poppins"/>
                </a:rPr>
                <a:t>“Création rapide d’évènement”</a:t>
              </a:r>
            </a:p>
          </p:txBody>
        </p:sp>
      </p:grpSp>
      <p:sp>
        <p:nvSpPr>
          <p:cNvPr name="Freeform 12" id="12"/>
          <p:cNvSpPr/>
          <p:nvPr/>
        </p:nvSpPr>
        <p:spPr>
          <a:xfrm flipH="false" flipV="false" rot="0">
            <a:off x="333382" y="4405275"/>
            <a:ext cx="5280094" cy="3953471"/>
          </a:xfrm>
          <a:custGeom>
            <a:avLst/>
            <a:gdLst/>
            <a:ahLst/>
            <a:cxnLst/>
            <a:rect r="r" b="b" t="t" l="l"/>
            <a:pathLst>
              <a:path h="3953471" w="5280094">
                <a:moveTo>
                  <a:pt x="0" y="0"/>
                </a:moveTo>
                <a:lnTo>
                  <a:pt x="5280094" y="0"/>
                </a:lnTo>
                <a:lnTo>
                  <a:pt x="5280094" y="3953471"/>
                </a:lnTo>
                <a:lnTo>
                  <a:pt x="0" y="3953471"/>
                </a:lnTo>
                <a:lnTo>
                  <a:pt x="0" y="0"/>
                </a:lnTo>
                <a:close/>
              </a:path>
            </a:pathLst>
          </a:custGeom>
          <a:blipFill>
            <a:blip r:embed="rId2"/>
            <a:stretch>
              <a:fillRect l="0" t="0" r="0" b="0"/>
            </a:stretch>
          </a:blipFill>
        </p:spPr>
      </p:sp>
      <p:sp>
        <p:nvSpPr>
          <p:cNvPr name="Freeform 13" id="13"/>
          <p:cNvSpPr/>
          <p:nvPr/>
        </p:nvSpPr>
        <p:spPr>
          <a:xfrm flipH="false" flipV="false" rot="0">
            <a:off x="8433171" y="4867616"/>
            <a:ext cx="5137477" cy="3075496"/>
          </a:xfrm>
          <a:custGeom>
            <a:avLst/>
            <a:gdLst/>
            <a:ahLst/>
            <a:cxnLst/>
            <a:rect r="r" b="b" t="t" l="l"/>
            <a:pathLst>
              <a:path h="3075496" w="5137477">
                <a:moveTo>
                  <a:pt x="0" y="0"/>
                </a:moveTo>
                <a:lnTo>
                  <a:pt x="5137477" y="0"/>
                </a:lnTo>
                <a:lnTo>
                  <a:pt x="5137477" y="3075497"/>
                </a:lnTo>
                <a:lnTo>
                  <a:pt x="0" y="3075497"/>
                </a:lnTo>
                <a:lnTo>
                  <a:pt x="0" y="0"/>
                </a:lnTo>
                <a:close/>
              </a:path>
            </a:pathLst>
          </a:custGeom>
          <a:blipFill>
            <a:blip r:embed="rId3"/>
            <a:stretch>
              <a:fillRect l="0" t="0" r="0" b="0"/>
            </a:stretch>
          </a:blipFill>
        </p:spPr>
      </p:sp>
      <p:sp>
        <p:nvSpPr>
          <p:cNvPr name="TextBox 14" id="14"/>
          <p:cNvSpPr txBox="true"/>
          <p:nvPr/>
        </p:nvSpPr>
        <p:spPr>
          <a:xfrm rot="0">
            <a:off x="190500" y="190500"/>
            <a:ext cx="13163141" cy="762000"/>
          </a:xfrm>
          <a:prstGeom prst="rect">
            <a:avLst/>
          </a:prstGeom>
        </p:spPr>
        <p:txBody>
          <a:bodyPr anchor="t" rtlCol="false" tIns="0" lIns="0" bIns="0" rIns="0">
            <a:spAutoFit/>
          </a:bodyPr>
          <a:lstStyle/>
          <a:p>
            <a:pPr algn="l">
              <a:lnSpc>
                <a:spcPts val="6000"/>
              </a:lnSpc>
            </a:pPr>
            <a:r>
              <a:rPr lang="en-US" sz="5000" spc="-2" u="sng">
                <a:solidFill>
                  <a:srgbClr val="EB04C6"/>
                </a:solidFill>
                <a:latin typeface="Hammersmith One"/>
                <a:ea typeface="Hammersmith One"/>
                <a:cs typeface="Hammersmith One"/>
                <a:sym typeface="Hammersmith One"/>
              </a:rPr>
              <a:t>Les évènements : Créer une entrée / sortie</a:t>
            </a:r>
          </a:p>
        </p:txBody>
      </p:sp>
      <p:sp>
        <p:nvSpPr>
          <p:cNvPr name="TextBox 15" id="15"/>
          <p:cNvSpPr txBox="true"/>
          <p:nvPr/>
        </p:nvSpPr>
        <p:spPr>
          <a:xfrm rot="0">
            <a:off x="190500" y="1000125"/>
            <a:ext cx="13380148" cy="1400175"/>
          </a:xfrm>
          <a:prstGeom prst="rect">
            <a:avLst/>
          </a:prstGeom>
        </p:spPr>
        <p:txBody>
          <a:bodyPr anchor="t" rtlCol="false" tIns="0" lIns="0" bIns="0" rIns="0">
            <a:spAutoFit/>
          </a:bodyPr>
          <a:lstStyle/>
          <a:p>
            <a:pPr algn="l">
              <a:lnSpc>
                <a:spcPts val="3600"/>
              </a:lnSpc>
            </a:pPr>
            <a:r>
              <a:rPr lang="en-US" sz="3000" spc="-1">
                <a:solidFill>
                  <a:srgbClr val="000000"/>
                </a:solidFill>
                <a:latin typeface="Poppins"/>
                <a:ea typeface="Poppins"/>
                <a:cs typeface="Poppins"/>
                <a:sym typeface="Poppins"/>
              </a:rPr>
              <a:t>Les évènements de téléportation servent à changer de carte via une transition, tel qu’un trou ou une porte. ça évite de tout faire sur une seule et unique carte et rend le jeu plus fluid et vivant.</a:t>
            </a:r>
          </a:p>
        </p:txBody>
      </p:sp>
      <p:grpSp>
        <p:nvGrpSpPr>
          <p:cNvPr name="Group 16" id="16"/>
          <p:cNvGrpSpPr/>
          <p:nvPr/>
        </p:nvGrpSpPr>
        <p:grpSpPr>
          <a:xfrm rot="0">
            <a:off x="8433171" y="2562566"/>
            <a:ext cx="5137477" cy="2228850"/>
            <a:chOff x="0" y="0"/>
            <a:chExt cx="6849969" cy="2971800"/>
          </a:xfrm>
        </p:grpSpPr>
        <p:grpSp>
          <p:nvGrpSpPr>
            <p:cNvPr name="Group 17" id="17"/>
            <p:cNvGrpSpPr/>
            <p:nvPr/>
          </p:nvGrpSpPr>
          <p:grpSpPr>
            <a:xfrm rot="0">
              <a:off x="0" y="0"/>
              <a:ext cx="6849969" cy="2971800"/>
              <a:chOff x="0" y="0"/>
              <a:chExt cx="1408498" cy="611065"/>
            </a:xfrm>
          </p:grpSpPr>
          <p:sp>
            <p:nvSpPr>
              <p:cNvPr name="Freeform 18" id="18"/>
              <p:cNvSpPr/>
              <p:nvPr/>
            </p:nvSpPr>
            <p:spPr>
              <a:xfrm flipH="false" flipV="false" rot="0">
                <a:off x="0" y="0"/>
                <a:ext cx="1408498" cy="611065"/>
              </a:xfrm>
              <a:custGeom>
                <a:avLst/>
                <a:gdLst/>
                <a:ahLst/>
                <a:cxnLst/>
                <a:rect r="r" b="b" t="t" l="l"/>
                <a:pathLst>
                  <a:path h="611065" w="1408498">
                    <a:moveTo>
                      <a:pt x="40534" y="0"/>
                    </a:moveTo>
                    <a:lnTo>
                      <a:pt x="1367964" y="0"/>
                    </a:lnTo>
                    <a:cubicBezTo>
                      <a:pt x="1378714" y="0"/>
                      <a:pt x="1389024" y="4271"/>
                      <a:pt x="1396626" y="11872"/>
                    </a:cubicBezTo>
                    <a:cubicBezTo>
                      <a:pt x="1404228" y="19474"/>
                      <a:pt x="1408498" y="29784"/>
                      <a:pt x="1408498" y="40534"/>
                    </a:cubicBezTo>
                    <a:lnTo>
                      <a:pt x="1408498" y="570530"/>
                    </a:lnTo>
                    <a:cubicBezTo>
                      <a:pt x="1408498" y="592917"/>
                      <a:pt x="1390350" y="611065"/>
                      <a:pt x="1367964" y="611065"/>
                    </a:cubicBezTo>
                    <a:lnTo>
                      <a:pt x="40534" y="611065"/>
                    </a:lnTo>
                    <a:cubicBezTo>
                      <a:pt x="29784" y="611065"/>
                      <a:pt x="19474" y="606794"/>
                      <a:pt x="11872" y="599193"/>
                    </a:cubicBezTo>
                    <a:cubicBezTo>
                      <a:pt x="4271" y="591591"/>
                      <a:pt x="0" y="581281"/>
                      <a:pt x="0" y="570530"/>
                    </a:cubicBezTo>
                    <a:lnTo>
                      <a:pt x="0" y="40534"/>
                    </a:lnTo>
                    <a:cubicBezTo>
                      <a:pt x="0" y="29784"/>
                      <a:pt x="4271" y="19474"/>
                      <a:pt x="11872" y="11872"/>
                    </a:cubicBezTo>
                    <a:cubicBezTo>
                      <a:pt x="19474" y="4271"/>
                      <a:pt x="29784" y="0"/>
                      <a:pt x="40534" y="0"/>
                    </a:cubicBezTo>
                    <a:close/>
                  </a:path>
                </a:pathLst>
              </a:custGeom>
              <a:solidFill>
                <a:srgbClr val="000000">
                  <a:alpha val="0"/>
                </a:srgbClr>
              </a:solidFill>
              <a:ln w="38100" cap="rnd">
                <a:solidFill>
                  <a:srgbClr val="EB04C6"/>
                </a:solidFill>
                <a:prstDash val="solid"/>
                <a:round/>
              </a:ln>
            </p:spPr>
          </p:sp>
          <p:sp>
            <p:nvSpPr>
              <p:cNvPr name="TextBox 19" id="19"/>
              <p:cNvSpPr txBox="true"/>
              <p:nvPr/>
            </p:nvSpPr>
            <p:spPr>
              <a:xfrm>
                <a:off x="0" y="-66675"/>
                <a:ext cx="1408498" cy="677740"/>
              </a:xfrm>
              <a:prstGeom prst="rect">
                <a:avLst/>
              </a:prstGeom>
            </p:spPr>
            <p:txBody>
              <a:bodyPr anchor="ctr" rtlCol="false" tIns="50800" lIns="50800" bIns="50800" rIns="50800"/>
              <a:lstStyle/>
              <a:p>
                <a:pPr algn="ctr">
                  <a:lnSpc>
                    <a:spcPts val="2800"/>
                  </a:lnSpc>
                </a:pPr>
              </a:p>
            </p:txBody>
          </p:sp>
        </p:grpSp>
        <p:sp>
          <p:nvSpPr>
            <p:cNvPr name="TextBox 20" id="20"/>
            <p:cNvSpPr txBox="true"/>
            <p:nvPr/>
          </p:nvSpPr>
          <p:spPr>
            <a:xfrm rot="0">
              <a:off x="133107" y="-19050"/>
              <a:ext cx="6564223" cy="2990850"/>
            </a:xfrm>
            <a:prstGeom prst="rect">
              <a:avLst/>
            </a:prstGeom>
          </p:spPr>
          <p:txBody>
            <a:bodyPr anchor="t" rtlCol="false" tIns="0" lIns="0" bIns="0" rIns="0">
              <a:spAutoFit/>
            </a:bodyPr>
            <a:lstStyle/>
            <a:p>
              <a:pPr algn="l">
                <a:lnSpc>
                  <a:spcPts val="2999"/>
                </a:lnSpc>
              </a:pPr>
              <a:r>
                <a:rPr lang="en-US" sz="2499" spc="21">
                  <a:solidFill>
                    <a:srgbClr val="000000"/>
                  </a:solidFill>
                  <a:latin typeface="Poppins"/>
                  <a:ea typeface="Poppins"/>
                  <a:cs typeface="Poppins"/>
                  <a:sym typeface="Poppins"/>
                </a:rPr>
                <a:t>Cliquer ensuite sur “porte” ou “téléportation” selon les besoins et modifier la destination de la téléportation ainsi que l’apparence si besoin</a:t>
              </a:r>
            </a:p>
          </p:txBody>
        </p:sp>
      </p:grpSp>
      <p:sp>
        <p:nvSpPr>
          <p:cNvPr name="AutoShape 21" id="21"/>
          <p:cNvSpPr/>
          <p:nvPr/>
        </p:nvSpPr>
        <p:spPr>
          <a:xfrm flipH="true">
            <a:off x="13570648" y="5613522"/>
            <a:ext cx="783404" cy="259724"/>
          </a:xfrm>
          <a:prstGeom prst="line">
            <a:avLst/>
          </a:prstGeom>
          <a:ln cap="rnd" w="57150">
            <a:solidFill>
              <a:srgbClr val="000000"/>
            </a:solidFill>
            <a:prstDash val="sysDot"/>
            <a:headEnd type="none" len="sm" w="sm"/>
            <a:tailEnd type="none" len="sm" w="sm"/>
          </a:ln>
        </p:spPr>
      </p:sp>
      <p:sp>
        <p:nvSpPr>
          <p:cNvPr name="TextBox 22" id="22"/>
          <p:cNvSpPr txBox="true"/>
          <p:nvPr/>
        </p:nvSpPr>
        <p:spPr>
          <a:xfrm rot="0">
            <a:off x="14354053" y="5299197"/>
            <a:ext cx="2005401" cy="609600"/>
          </a:xfrm>
          <a:prstGeom prst="rect">
            <a:avLst/>
          </a:prstGeom>
        </p:spPr>
        <p:txBody>
          <a:bodyPr anchor="t" rtlCol="false" tIns="0" lIns="0" bIns="0" rIns="0">
            <a:spAutoFit/>
          </a:bodyPr>
          <a:lstStyle/>
          <a:p>
            <a:pPr algn="ctr">
              <a:lnSpc>
                <a:spcPts val="2395"/>
              </a:lnSpc>
            </a:pPr>
            <a:r>
              <a:rPr lang="en-US" sz="1995" b="true">
                <a:solidFill>
                  <a:srgbClr val="000000"/>
                </a:solidFill>
                <a:latin typeface="Poppins Medium"/>
                <a:ea typeface="Poppins Medium"/>
                <a:cs typeface="Poppins Medium"/>
                <a:sym typeface="Poppins Medium"/>
              </a:rPr>
              <a:t>Destination de la téléportation</a:t>
            </a:r>
          </a:p>
        </p:txBody>
      </p:sp>
      <p:grpSp>
        <p:nvGrpSpPr>
          <p:cNvPr name="Group 23" id="23"/>
          <p:cNvGrpSpPr/>
          <p:nvPr/>
        </p:nvGrpSpPr>
        <p:grpSpPr>
          <a:xfrm rot="0">
            <a:off x="9885391" y="5567924"/>
            <a:ext cx="3685258" cy="610643"/>
            <a:chOff x="0" y="0"/>
            <a:chExt cx="970603" cy="160828"/>
          </a:xfrm>
        </p:grpSpPr>
        <p:sp>
          <p:nvSpPr>
            <p:cNvPr name="Freeform 24" id="24"/>
            <p:cNvSpPr/>
            <p:nvPr/>
          </p:nvSpPr>
          <p:spPr>
            <a:xfrm flipH="false" flipV="false" rot="0">
              <a:off x="0" y="0"/>
              <a:ext cx="970603" cy="160828"/>
            </a:xfrm>
            <a:custGeom>
              <a:avLst/>
              <a:gdLst/>
              <a:ahLst/>
              <a:cxnLst/>
              <a:rect r="r" b="b" t="t" l="l"/>
              <a:pathLst>
                <a:path h="160828" w="970603">
                  <a:moveTo>
                    <a:pt x="21008" y="0"/>
                  </a:moveTo>
                  <a:lnTo>
                    <a:pt x="949595" y="0"/>
                  </a:lnTo>
                  <a:cubicBezTo>
                    <a:pt x="955167" y="0"/>
                    <a:pt x="960510" y="2213"/>
                    <a:pt x="964450" y="6153"/>
                  </a:cubicBezTo>
                  <a:cubicBezTo>
                    <a:pt x="968390" y="10093"/>
                    <a:pt x="970603" y="15436"/>
                    <a:pt x="970603" y="21008"/>
                  </a:cubicBezTo>
                  <a:lnTo>
                    <a:pt x="970603" y="139820"/>
                  </a:lnTo>
                  <a:cubicBezTo>
                    <a:pt x="970603" y="145392"/>
                    <a:pt x="968390" y="150735"/>
                    <a:pt x="964450" y="154675"/>
                  </a:cubicBezTo>
                  <a:cubicBezTo>
                    <a:pt x="960510" y="158615"/>
                    <a:pt x="955167" y="160828"/>
                    <a:pt x="949595" y="160828"/>
                  </a:cubicBezTo>
                  <a:lnTo>
                    <a:pt x="21008" y="160828"/>
                  </a:lnTo>
                  <a:cubicBezTo>
                    <a:pt x="15436" y="160828"/>
                    <a:pt x="10093" y="158615"/>
                    <a:pt x="6153" y="154675"/>
                  </a:cubicBezTo>
                  <a:cubicBezTo>
                    <a:pt x="2213" y="150735"/>
                    <a:pt x="0" y="145392"/>
                    <a:pt x="0" y="139820"/>
                  </a:cubicBezTo>
                  <a:lnTo>
                    <a:pt x="0" y="21008"/>
                  </a:lnTo>
                  <a:cubicBezTo>
                    <a:pt x="0" y="15436"/>
                    <a:pt x="2213" y="10093"/>
                    <a:pt x="6153" y="6153"/>
                  </a:cubicBezTo>
                  <a:cubicBezTo>
                    <a:pt x="10093" y="2213"/>
                    <a:pt x="15436" y="0"/>
                    <a:pt x="21008" y="0"/>
                  </a:cubicBezTo>
                  <a:close/>
                </a:path>
              </a:pathLst>
            </a:custGeom>
            <a:solidFill>
              <a:srgbClr val="000000">
                <a:alpha val="0"/>
              </a:srgbClr>
            </a:solidFill>
            <a:ln w="47625" cap="sq">
              <a:solidFill>
                <a:srgbClr val="000000"/>
              </a:solidFill>
              <a:prstDash val="solid"/>
              <a:miter/>
            </a:ln>
          </p:spPr>
        </p:sp>
        <p:sp>
          <p:nvSpPr>
            <p:cNvPr name="TextBox 25" id="25"/>
            <p:cNvSpPr txBox="true"/>
            <p:nvPr/>
          </p:nvSpPr>
          <p:spPr>
            <a:xfrm>
              <a:off x="0" y="-66675"/>
              <a:ext cx="970603" cy="227503"/>
            </a:xfrm>
            <a:prstGeom prst="rect">
              <a:avLst/>
            </a:prstGeom>
          </p:spPr>
          <p:txBody>
            <a:bodyPr anchor="ctr" rtlCol="false" tIns="50800" lIns="50800" bIns="50800" rIns="50800"/>
            <a:lstStyle/>
            <a:p>
              <a:pPr algn="ctr">
                <a:lnSpc>
                  <a:spcPts val="2800"/>
                </a:lnSpc>
              </a:pPr>
            </a:p>
          </p:txBody>
        </p:sp>
      </p:grpSp>
      <p:grpSp>
        <p:nvGrpSpPr>
          <p:cNvPr name="Group 26" id="26"/>
          <p:cNvGrpSpPr/>
          <p:nvPr/>
        </p:nvGrpSpPr>
        <p:grpSpPr>
          <a:xfrm rot="0">
            <a:off x="8517217" y="5613522"/>
            <a:ext cx="1368173" cy="1813869"/>
            <a:chOff x="0" y="0"/>
            <a:chExt cx="360342" cy="477727"/>
          </a:xfrm>
        </p:grpSpPr>
        <p:sp>
          <p:nvSpPr>
            <p:cNvPr name="Freeform 27" id="27"/>
            <p:cNvSpPr/>
            <p:nvPr/>
          </p:nvSpPr>
          <p:spPr>
            <a:xfrm flipH="false" flipV="false" rot="0">
              <a:off x="0" y="0"/>
              <a:ext cx="360342" cy="477727"/>
            </a:xfrm>
            <a:custGeom>
              <a:avLst/>
              <a:gdLst/>
              <a:ahLst/>
              <a:cxnLst/>
              <a:rect r="r" b="b" t="t" l="l"/>
              <a:pathLst>
                <a:path h="477727" w="360342">
                  <a:moveTo>
                    <a:pt x="56586" y="0"/>
                  </a:moveTo>
                  <a:lnTo>
                    <a:pt x="303756" y="0"/>
                  </a:lnTo>
                  <a:cubicBezTo>
                    <a:pt x="335008" y="0"/>
                    <a:pt x="360342" y="25334"/>
                    <a:pt x="360342" y="56586"/>
                  </a:cubicBezTo>
                  <a:lnTo>
                    <a:pt x="360342" y="421141"/>
                  </a:lnTo>
                  <a:cubicBezTo>
                    <a:pt x="360342" y="436148"/>
                    <a:pt x="354380" y="450541"/>
                    <a:pt x="343768" y="461153"/>
                  </a:cubicBezTo>
                  <a:cubicBezTo>
                    <a:pt x="333156" y="471765"/>
                    <a:pt x="318764" y="477727"/>
                    <a:pt x="303756" y="477727"/>
                  </a:cubicBezTo>
                  <a:lnTo>
                    <a:pt x="56586" y="477727"/>
                  </a:lnTo>
                  <a:cubicBezTo>
                    <a:pt x="41578" y="477727"/>
                    <a:pt x="27186" y="471765"/>
                    <a:pt x="16574" y="461153"/>
                  </a:cubicBezTo>
                  <a:cubicBezTo>
                    <a:pt x="5962" y="450541"/>
                    <a:pt x="0" y="436148"/>
                    <a:pt x="0" y="421141"/>
                  </a:cubicBezTo>
                  <a:lnTo>
                    <a:pt x="0" y="56586"/>
                  </a:lnTo>
                  <a:cubicBezTo>
                    <a:pt x="0" y="41578"/>
                    <a:pt x="5962" y="27186"/>
                    <a:pt x="16574" y="16574"/>
                  </a:cubicBezTo>
                  <a:cubicBezTo>
                    <a:pt x="27186" y="5962"/>
                    <a:pt x="41578" y="0"/>
                    <a:pt x="56586" y="0"/>
                  </a:cubicBezTo>
                  <a:close/>
                </a:path>
              </a:pathLst>
            </a:custGeom>
            <a:solidFill>
              <a:srgbClr val="000000">
                <a:alpha val="0"/>
              </a:srgbClr>
            </a:solidFill>
            <a:ln w="47625" cap="sq">
              <a:solidFill>
                <a:srgbClr val="000000"/>
              </a:solidFill>
              <a:prstDash val="solid"/>
              <a:miter/>
            </a:ln>
          </p:spPr>
        </p:sp>
        <p:sp>
          <p:nvSpPr>
            <p:cNvPr name="TextBox 28" id="28"/>
            <p:cNvSpPr txBox="true"/>
            <p:nvPr/>
          </p:nvSpPr>
          <p:spPr>
            <a:xfrm>
              <a:off x="0" y="-66675"/>
              <a:ext cx="360342" cy="544402"/>
            </a:xfrm>
            <a:prstGeom prst="rect">
              <a:avLst/>
            </a:prstGeom>
          </p:spPr>
          <p:txBody>
            <a:bodyPr anchor="ctr" rtlCol="false" tIns="50800" lIns="50800" bIns="50800" rIns="50800"/>
            <a:lstStyle/>
            <a:p>
              <a:pPr algn="ctr">
                <a:lnSpc>
                  <a:spcPts val="2800"/>
                </a:lnSpc>
              </a:pPr>
            </a:p>
          </p:txBody>
        </p:sp>
      </p:grpSp>
      <p:sp>
        <p:nvSpPr>
          <p:cNvPr name="TextBox 29" id="29"/>
          <p:cNvSpPr txBox="true"/>
          <p:nvPr/>
        </p:nvSpPr>
        <p:spPr>
          <a:xfrm rot="0">
            <a:off x="5877874" y="5987717"/>
            <a:ext cx="2005401" cy="609600"/>
          </a:xfrm>
          <a:prstGeom prst="rect">
            <a:avLst/>
          </a:prstGeom>
        </p:spPr>
        <p:txBody>
          <a:bodyPr anchor="t" rtlCol="false" tIns="0" lIns="0" bIns="0" rIns="0">
            <a:spAutoFit/>
          </a:bodyPr>
          <a:lstStyle/>
          <a:p>
            <a:pPr algn="ctr">
              <a:lnSpc>
                <a:spcPts val="2395"/>
              </a:lnSpc>
            </a:pPr>
            <a:r>
              <a:rPr lang="en-US" sz="1995" b="true">
                <a:solidFill>
                  <a:srgbClr val="000000"/>
                </a:solidFill>
                <a:latin typeface="Poppins Medium"/>
                <a:ea typeface="Poppins Medium"/>
                <a:cs typeface="Poppins Medium"/>
                <a:sym typeface="Poppins Medium"/>
              </a:rPr>
              <a:t>Apparence de</a:t>
            </a:r>
          </a:p>
          <a:p>
            <a:pPr algn="ctr">
              <a:lnSpc>
                <a:spcPts val="2395"/>
              </a:lnSpc>
            </a:pPr>
            <a:r>
              <a:rPr lang="en-US" sz="1995" b="true">
                <a:solidFill>
                  <a:srgbClr val="000000"/>
                </a:solidFill>
                <a:latin typeface="Poppins Medium"/>
                <a:ea typeface="Poppins Medium"/>
                <a:cs typeface="Poppins Medium"/>
                <a:sym typeface="Poppins Medium"/>
              </a:rPr>
              <a:t>l’évènement</a:t>
            </a:r>
          </a:p>
        </p:txBody>
      </p:sp>
      <p:sp>
        <p:nvSpPr>
          <p:cNvPr name="AutoShape 30" id="30"/>
          <p:cNvSpPr/>
          <p:nvPr/>
        </p:nvSpPr>
        <p:spPr>
          <a:xfrm flipH="true" flipV="true">
            <a:off x="7883274" y="6302042"/>
            <a:ext cx="633943" cy="218414"/>
          </a:xfrm>
          <a:prstGeom prst="line">
            <a:avLst/>
          </a:prstGeom>
          <a:ln cap="rnd" w="57150">
            <a:solidFill>
              <a:srgbClr val="000000"/>
            </a:solidFill>
            <a:prstDash val="sysDot"/>
            <a:headEnd type="none" len="sm" w="sm"/>
            <a:tailEnd type="none" len="sm" w="sm"/>
          </a:ln>
        </p:spPr>
      </p:sp>
      <p:grpSp>
        <p:nvGrpSpPr>
          <p:cNvPr name="Group 31" id="31"/>
          <p:cNvGrpSpPr/>
          <p:nvPr/>
        </p:nvGrpSpPr>
        <p:grpSpPr>
          <a:xfrm rot="0">
            <a:off x="3041183" y="8796338"/>
            <a:ext cx="7678781" cy="923925"/>
            <a:chOff x="0" y="0"/>
            <a:chExt cx="10238375" cy="1231900"/>
          </a:xfrm>
        </p:grpSpPr>
        <p:grpSp>
          <p:nvGrpSpPr>
            <p:cNvPr name="Group 32" id="32"/>
            <p:cNvGrpSpPr/>
            <p:nvPr/>
          </p:nvGrpSpPr>
          <p:grpSpPr>
            <a:xfrm rot="0">
              <a:off x="0" y="0"/>
              <a:ext cx="10238375" cy="1231900"/>
              <a:chOff x="0" y="0"/>
              <a:chExt cx="2105226" cy="253305"/>
            </a:xfrm>
          </p:grpSpPr>
          <p:sp>
            <p:nvSpPr>
              <p:cNvPr name="Freeform 33" id="33"/>
              <p:cNvSpPr/>
              <p:nvPr/>
            </p:nvSpPr>
            <p:spPr>
              <a:xfrm flipH="false" flipV="false" rot="0">
                <a:off x="0" y="0"/>
                <a:ext cx="2105226" cy="253305"/>
              </a:xfrm>
              <a:custGeom>
                <a:avLst/>
                <a:gdLst/>
                <a:ahLst/>
                <a:cxnLst/>
                <a:rect r="r" b="b" t="t" l="l"/>
                <a:pathLst>
                  <a:path h="253305" w="2105226">
                    <a:moveTo>
                      <a:pt x="28230" y="0"/>
                    </a:moveTo>
                    <a:lnTo>
                      <a:pt x="2076996" y="0"/>
                    </a:lnTo>
                    <a:cubicBezTo>
                      <a:pt x="2092587" y="0"/>
                      <a:pt x="2105226" y="12639"/>
                      <a:pt x="2105226" y="28230"/>
                    </a:cubicBezTo>
                    <a:lnTo>
                      <a:pt x="2105226" y="225074"/>
                    </a:lnTo>
                    <a:cubicBezTo>
                      <a:pt x="2105226" y="240666"/>
                      <a:pt x="2092587" y="253305"/>
                      <a:pt x="2076996" y="253305"/>
                    </a:cubicBezTo>
                    <a:lnTo>
                      <a:pt x="28230" y="253305"/>
                    </a:lnTo>
                    <a:cubicBezTo>
                      <a:pt x="20743" y="253305"/>
                      <a:pt x="13563" y="250330"/>
                      <a:pt x="8268" y="245036"/>
                    </a:cubicBezTo>
                    <a:cubicBezTo>
                      <a:pt x="2974" y="239742"/>
                      <a:pt x="0" y="232562"/>
                      <a:pt x="0" y="225074"/>
                    </a:cubicBezTo>
                    <a:lnTo>
                      <a:pt x="0" y="28230"/>
                    </a:lnTo>
                    <a:cubicBezTo>
                      <a:pt x="0" y="12639"/>
                      <a:pt x="12639" y="0"/>
                      <a:pt x="28230" y="0"/>
                    </a:cubicBezTo>
                    <a:close/>
                  </a:path>
                </a:pathLst>
              </a:custGeom>
              <a:solidFill>
                <a:srgbClr val="000000">
                  <a:alpha val="0"/>
                </a:srgbClr>
              </a:solidFill>
              <a:ln w="38100" cap="rnd">
                <a:solidFill>
                  <a:srgbClr val="ED2400"/>
                </a:solidFill>
                <a:prstDash val="solid"/>
                <a:round/>
              </a:ln>
            </p:spPr>
          </p:sp>
          <p:sp>
            <p:nvSpPr>
              <p:cNvPr name="TextBox 34" id="34"/>
              <p:cNvSpPr txBox="true"/>
              <p:nvPr/>
            </p:nvSpPr>
            <p:spPr>
              <a:xfrm>
                <a:off x="0" y="-66675"/>
                <a:ext cx="2105226" cy="319980"/>
              </a:xfrm>
              <a:prstGeom prst="rect">
                <a:avLst/>
              </a:prstGeom>
            </p:spPr>
            <p:txBody>
              <a:bodyPr anchor="ctr" rtlCol="false" tIns="48801" lIns="48801" bIns="48801" rIns="48801"/>
              <a:lstStyle/>
              <a:p>
                <a:pPr algn="ctr">
                  <a:lnSpc>
                    <a:spcPts val="2800"/>
                  </a:lnSpc>
                </a:pPr>
              </a:p>
            </p:txBody>
          </p:sp>
        </p:grpSp>
        <p:sp>
          <p:nvSpPr>
            <p:cNvPr name="TextBox 35" id="35"/>
            <p:cNvSpPr txBox="true"/>
            <p:nvPr/>
          </p:nvSpPr>
          <p:spPr>
            <a:xfrm rot="0">
              <a:off x="198950" y="-9525"/>
              <a:ext cx="9811281" cy="1241425"/>
            </a:xfrm>
            <a:prstGeom prst="rect">
              <a:avLst/>
            </a:prstGeom>
          </p:spPr>
          <p:txBody>
            <a:bodyPr anchor="t" rtlCol="false" tIns="0" lIns="0" bIns="0" rIns="0">
              <a:spAutoFit/>
            </a:bodyPr>
            <a:lstStyle/>
            <a:p>
              <a:pPr algn="ctr">
                <a:lnSpc>
                  <a:spcPts val="2785"/>
                </a:lnSpc>
              </a:pPr>
              <a:r>
                <a:rPr lang="en-US" b="true" sz="2321" spc="18">
                  <a:solidFill>
                    <a:srgbClr val="000000"/>
                  </a:solidFill>
                  <a:latin typeface="Poppins Bold"/>
                  <a:ea typeface="Poppins Bold"/>
                  <a:cs typeface="Poppins Bold"/>
                  <a:sym typeface="Poppins Bold"/>
                </a:rPr>
                <a:t>Attention</a:t>
              </a:r>
            </a:p>
            <a:p>
              <a:pPr algn="ctr">
                <a:lnSpc>
                  <a:spcPts val="2305"/>
                </a:lnSpc>
              </a:pPr>
              <a:r>
                <a:rPr lang="en-US" sz="1921" spc="16">
                  <a:solidFill>
                    <a:srgbClr val="000000"/>
                  </a:solidFill>
                  <a:latin typeface="Poppins"/>
                  <a:ea typeface="Poppins"/>
                  <a:cs typeface="Poppins"/>
                  <a:sym typeface="Poppins"/>
                </a:rPr>
                <a:t>Cette</a:t>
              </a:r>
              <a:r>
                <a:rPr lang="en-US" b="true" sz="1921" spc="16">
                  <a:solidFill>
                    <a:srgbClr val="000000"/>
                  </a:solidFill>
                  <a:latin typeface="Poppins Bold"/>
                  <a:ea typeface="Poppins Bold"/>
                  <a:cs typeface="Poppins Bold"/>
                  <a:sym typeface="Poppins Bold"/>
                </a:rPr>
                <a:t> </a:t>
              </a:r>
              <a:r>
                <a:rPr lang="en-US" sz="1921" spc="16">
                  <a:solidFill>
                    <a:srgbClr val="000000"/>
                  </a:solidFill>
                  <a:latin typeface="Poppins"/>
                  <a:ea typeface="Poppins"/>
                  <a:cs typeface="Poppins"/>
                  <a:sym typeface="Poppins"/>
                </a:rPr>
                <a:t>manipulation ne fait qu’une entrée / sortie, </a:t>
              </a:r>
              <a:r>
                <a:rPr lang="en-US" b="true" sz="1921" spc="16">
                  <a:solidFill>
                    <a:srgbClr val="000000"/>
                  </a:solidFill>
                  <a:latin typeface="Poppins Bold"/>
                  <a:ea typeface="Poppins Bold"/>
                  <a:cs typeface="Poppins Bold"/>
                  <a:sym typeface="Poppins Bold"/>
                </a:rPr>
                <a:t>il faut penser à créer une entrée / sortie sur l’autre carte aussi !</a:t>
              </a:r>
            </a:p>
          </p:txBody>
        </p:sp>
      </p:grpSp>
    </p:spTree>
  </p:cSld>
  <p:clrMapOvr>
    <a:masterClrMapping/>
  </p:clrMapOvr>
  <p:transition spd="fast">
    <p:fade/>
  </p:transition>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0143441" y="-9682073"/>
            <a:ext cx="16202439" cy="24151418"/>
            <a:chOff x="0" y="0"/>
            <a:chExt cx="21603252" cy="32201890"/>
          </a:xfrm>
        </p:grpSpPr>
        <p:sp>
          <p:nvSpPr>
            <p:cNvPr name="AutoShape 3" id="3"/>
            <p:cNvSpPr/>
            <p:nvPr/>
          </p:nvSpPr>
          <p:spPr>
            <a:xfrm rot="-3387270">
              <a:off x="3903419" y="18180605"/>
              <a:ext cx="18409548" cy="8179307"/>
            </a:xfrm>
            <a:prstGeom prst="rect">
              <a:avLst/>
            </a:prstGeom>
            <a:solidFill>
              <a:srgbClr val="000000"/>
            </a:solidFill>
          </p:spPr>
        </p:sp>
        <p:sp>
          <p:nvSpPr>
            <p:cNvPr name="AutoShape 4" id="4"/>
            <p:cNvSpPr/>
            <p:nvPr/>
          </p:nvSpPr>
          <p:spPr>
            <a:xfrm rot="-3344541">
              <a:off x="4423904" y="1174908"/>
              <a:ext cx="11805725" cy="16948170"/>
            </a:xfrm>
            <a:prstGeom prst="rect">
              <a:avLst/>
            </a:prstGeom>
            <a:solidFill>
              <a:srgbClr val="EB04C6"/>
            </a:solidFill>
          </p:spPr>
        </p:sp>
      </p:grpSp>
      <p:sp>
        <p:nvSpPr>
          <p:cNvPr name="AutoShape 5" id="5"/>
          <p:cNvSpPr/>
          <p:nvPr/>
        </p:nvSpPr>
        <p:spPr>
          <a:xfrm rot="-3387270">
            <a:off x="14269086" y="5092374"/>
            <a:ext cx="13807161" cy="6890911"/>
          </a:xfrm>
          <a:prstGeom prst="rect">
            <a:avLst/>
          </a:prstGeom>
          <a:solidFill>
            <a:srgbClr val="000000"/>
          </a:solidFill>
        </p:spPr>
      </p:sp>
      <p:sp>
        <p:nvSpPr>
          <p:cNvPr name="AutoShape 6" id="6"/>
          <p:cNvSpPr/>
          <p:nvPr/>
        </p:nvSpPr>
        <p:spPr>
          <a:xfrm rot="-3344541">
            <a:off x="13461369" y="-8800892"/>
            <a:ext cx="8854294" cy="12711127"/>
          </a:xfrm>
          <a:prstGeom prst="rect">
            <a:avLst/>
          </a:prstGeom>
          <a:solidFill>
            <a:srgbClr val="EB04C6"/>
          </a:solidFill>
        </p:spPr>
      </p:sp>
      <p:sp>
        <p:nvSpPr>
          <p:cNvPr name="Freeform 7" id="7"/>
          <p:cNvSpPr/>
          <p:nvPr/>
        </p:nvSpPr>
        <p:spPr>
          <a:xfrm flipH="false" flipV="false" rot="0">
            <a:off x="190500" y="2180872"/>
            <a:ext cx="5427253" cy="6356958"/>
          </a:xfrm>
          <a:custGeom>
            <a:avLst/>
            <a:gdLst/>
            <a:ahLst/>
            <a:cxnLst/>
            <a:rect r="r" b="b" t="t" l="l"/>
            <a:pathLst>
              <a:path h="6356958" w="5427253">
                <a:moveTo>
                  <a:pt x="0" y="0"/>
                </a:moveTo>
                <a:lnTo>
                  <a:pt x="5427253" y="0"/>
                </a:lnTo>
                <a:lnTo>
                  <a:pt x="5427253" y="6356958"/>
                </a:lnTo>
                <a:lnTo>
                  <a:pt x="0" y="6356958"/>
                </a:lnTo>
                <a:lnTo>
                  <a:pt x="0" y="0"/>
                </a:lnTo>
                <a:close/>
              </a:path>
            </a:pathLst>
          </a:custGeom>
          <a:blipFill>
            <a:blip r:embed="rId2"/>
            <a:stretch>
              <a:fillRect l="0" t="0" r="0" b="0"/>
            </a:stretch>
          </a:blipFill>
        </p:spPr>
      </p:sp>
      <p:grpSp>
        <p:nvGrpSpPr>
          <p:cNvPr name="Group 8" id="8"/>
          <p:cNvGrpSpPr/>
          <p:nvPr/>
        </p:nvGrpSpPr>
        <p:grpSpPr>
          <a:xfrm rot="0">
            <a:off x="5725176" y="2180872"/>
            <a:ext cx="3998138" cy="1857375"/>
            <a:chOff x="0" y="0"/>
            <a:chExt cx="5330850" cy="2476500"/>
          </a:xfrm>
        </p:grpSpPr>
        <p:grpSp>
          <p:nvGrpSpPr>
            <p:cNvPr name="Group 9" id="9"/>
            <p:cNvGrpSpPr/>
            <p:nvPr/>
          </p:nvGrpSpPr>
          <p:grpSpPr>
            <a:xfrm rot="0">
              <a:off x="0" y="0"/>
              <a:ext cx="5330850" cy="2476500"/>
              <a:chOff x="0" y="0"/>
              <a:chExt cx="1096135" cy="509221"/>
            </a:xfrm>
          </p:grpSpPr>
          <p:sp>
            <p:nvSpPr>
              <p:cNvPr name="Freeform 10" id="10"/>
              <p:cNvSpPr/>
              <p:nvPr/>
            </p:nvSpPr>
            <p:spPr>
              <a:xfrm flipH="false" flipV="false" rot="0">
                <a:off x="0" y="0"/>
                <a:ext cx="1096135" cy="509221"/>
              </a:xfrm>
              <a:custGeom>
                <a:avLst/>
                <a:gdLst/>
                <a:ahLst/>
                <a:cxnLst/>
                <a:rect r="r" b="b" t="t" l="l"/>
                <a:pathLst>
                  <a:path h="509221" w="1096135">
                    <a:moveTo>
                      <a:pt x="52085" y="0"/>
                    </a:moveTo>
                    <a:lnTo>
                      <a:pt x="1044050" y="0"/>
                    </a:lnTo>
                    <a:cubicBezTo>
                      <a:pt x="1072816" y="0"/>
                      <a:pt x="1096135" y="23319"/>
                      <a:pt x="1096135" y="52085"/>
                    </a:cubicBezTo>
                    <a:lnTo>
                      <a:pt x="1096135" y="457135"/>
                    </a:lnTo>
                    <a:cubicBezTo>
                      <a:pt x="1096135" y="485901"/>
                      <a:pt x="1072816" y="509221"/>
                      <a:pt x="1044050" y="509221"/>
                    </a:cubicBezTo>
                    <a:lnTo>
                      <a:pt x="52085" y="509221"/>
                    </a:lnTo>
                    <a:cubicBezTo>
                      <a:pt x="23319" y="509221"/>
                      <a:pt x="0" y="485901"/>
                      <a:pt x="0" y="457135"/>
                    </a:cubicBezTo>
                    <a:lnTo>
                      <a:pt x="0" y="52085"/>
                    </a:lnTo>
                    <a:cubicBezTo>
                      <a:pt x="0" y="23319"/>
                      <a:pt x="23319" y="0"/>
                      <a:pt x="52085" y="0"/>
                    </a:cubicBezTo>
                    <a:close/>
                  </a:path>
                </a:pathLst>
              </a:custGeom>
              <a:solidFill>
                <a:srgbClr val="000000">
                  <a:alpha val="0"/>
                </a:srgbClr>
              </a:solidFill>
              <a:ln w="38100" cap="rnd">
                <a:solidFill>
                  <a:srgbClr val="EB04C6"/>
                </a:solidFill>
                <a:prstDash val="solid"/>
                <a:round/>
              </a:ln>
            </p:spPr>
          </p:sp>
          <p:sp>
            <p:nvSpPr>
              <p:cNvPr name="TextBox 11" id="11"/>
              <p:cNvSpPr txBox="true"/>
              <p:nvPr/>
            </p:nvSpPr>
            <p:spPr>
              <a:xfrm>
                <a:off x="0" y="-66675"/>
                <a:ext cx="1096135" cy="575896"/>
              </a:xfrm>
              <a:prstGeom prst="rect">
                <a:avLst/>
              </a:prstGeom>
            </p:spPr>
            <p:txBody>
              <a:bodyPr anchor="ctr" rtlCol="false" tIns="50800" lIns="50800" bIns="50800" rIns="50800"/>
              <a:lstStyle/>
              <a:p>
                <a:pPr algn="ctr">
                  <a:lnSpc>
                    <a:spcPts val="2800"/>
                  </a:lnSpc>
                </a:pPr>
              </a:p>
            </p:txBody>
          </p:sp>
        </p:grpSp>
        <p:sp>
          <p:nvSpPr>
            <p:cNvPr name="TextBox 12" id="12"/>
            <p:cNvSpPr txBox="true"/>
            <p:nvPr/>
          </p:nvSpPr>
          <p:spPr>
            <a:xfrm rot="0">
              <a:off x="103588" y="-19050"/>
              <a:ext cx="5108473" cy="2495550"/>
            </a:xfrm>
            <a:prstGeom prst="rect">
              <a:avLst/>
            </a:prstGeom>
          </p:spPr>
          <p:txBody>
            <a:bodyPr anchor="t" rtlCol="false" tIns="0" lIns="0" bIns="0" rIns="0">
              <a:spAutoFit/>
            </a:bodyPr>
            <a:lstStyle/>
            <a:p>
              <a:pPr algn="l">
                <a:lnSpc>
                  <a:spcPts val="2999"/>
                </a:lnSpc>
              </a:pPr>
              <a:r>
                <a:rPr lang="en-US" sz="2499" spc="21">
                  <a:solidFill>
                    <a:srgbClr val="000000"/>
                  </a:solidFill>
                  <a:latin typeface="Poppins"/>
                  <a:ea typeface="Poppins"/>
                  <a:cs typeface="Poppins"/>
                  <a:sym typeface="Poppins"/>
                </a:rPr>
                <a:t>Dans le contenu de l’évènement, aller chercher la commande “Traitement combat” (page 3)</a:t>
              </a:r>
            </a:p>
          </p:txBody>
        </p:sp>
      </p:grpSp>
      <p:sp>
        <p:nvSpPr>
          <p:cNvPr name="Freeform 13" id="13"/>
          <p:cNvSpPr/>
          <p:nvPr/>
        </p:nvSpPr>
        <p:spPr>
          <a:xfrm flipH="false" flipV="false" rot="0">
            <a:off x="10143441" y="1652482"/>
            <a:ext cx="3828552" cy="4292962"/>
          </a:xfrm>
          <a:custGeom>
            <a:avLst/>
            <a:gdLst/>
            <a:ahLst/>
            <a:cxnLst/>
            <a:rect r="r" b="b" t="t" l="l"/>
            <a:pathLst>
              <a:path h="4292962" w="3828552">
                <a:moveTo>
                  <a:pt x="0" y="0"/>
                </a:moveTo>
                <a:lnTo>
                  <a:pt x="3828552" y="0"/>
                </a:lnTo>
                <a:lnTo>
                  <a:pt x="3828552" y="4292962"/>
                </a:lnTo>
                <a:lnTo>
                  <a:pt x="0" y="4292962"/>
                </a:lnTo>
                <a:lnTo>
                  <a:pt x="0" y="0"/>
                </a:lnTo>
                <a:close/>
              </a:path>
            </a:pathLst>
          </a:custGeom>
          <a:blipFill>
            <a:blip r:embed="rId3"/>
            <a:stretch>
              <a:fillRect l="0" t="0" r="0" b="0"/>
            </a:stretch>
          </a:blipFill>
        </p:spPr>
      </p:sp>
      <p:grpSp>
        <p:nvGrpSpPr>
          <p:cNvPr name="Group 14" id="14"/>
          <p:cNvGrpSpPr/>
          <p:nvPr/>
        </p:nvGrpSpPr>
        <p:grpSpPr>
          <a:xfrm rot="0">
            <a:off x="5725176" y="4586288"/>
            <a:ext cx="3998138" cy="1114425"/>
            <a:chOff x="0" y="0"/>
            <a:chExt cx="5330850" cy="1485900"/>
          </a:xfrm>
        </p:grpSpPr>
        <p:grpSp>
          <p:nvGrpSpPr>
            <p:cNvPr name="Group 15" id="15"/>
            <p:cNvGrpSpPr/>
            <p:nvPr/>
          </p:nvGrpSpPr>
          <p:grpSpPr>
            <a:xfrm rot="0">
              <a:off x="0" y="0"/>
              <a:ext cx="5330850" cy="1485900"/>
              <a:chOff x="0" y="0"/>
              <a:chExt cx="1096135" cy="305532"/>
            </a:xfrm>
          </p:grpSpPr>
          <p:sp>
            <p:nvSpPr>
              <p:cNvPr name="Freeform 16" id="16"/>
              <p:cNvSpPr/>
              <p:nvPr/>
            </p:nvSpPr>
            <p:spPr>
              <a:xfrm flipH="false" flipV="false" rot="0">
                <a:off x="0" y="0"/>
                <a:ext cx="1096135" cy="305532"/>
              </a:xfrm>
              <a:custGeom>
                <a:avLst/>
                <a:gdLst/>
                <a:ahLst/>
                <a:cxnLst/>
                <a:rect r="r" b="b" t="t" l="l"/>
                <a:pathLst>
                  <a:path h="305532" w="1096135">
                    <a:moveTo>
                      <a:pt x="52085" y="0"/>
                    </a:moveTo>
                    <a:lnTo>
                      <a:pt x="1044050" y="0"/>
                    </a:lnTo>
                    <a:cubicBezTo>
                      <a:pt x="1072816" y="0"/>
                      <a:pt x="1096135" y="23319"/>
                      <a:pt x="1096135" y="52085"/>
                    </a:cubicBezTo>
                    <a:lnTo>
                      <a:pt x="1096135" y="253447"/>
                    </a:lnTo>
                    <a:cubicBezTo>
                      <a:pt x="1096135" y="282213"/>
                      <a:pt x="1072816" y="305532"/>
                      <a:pt x="1044050" y="305532"/>
                    </a:cubicBezTo>
                    <a:lnTo>
                      <a:pt x="52085" y="305532"/>
                    </a:lnTo>
                    <a:cubicBezTo>
                      <a:pt x="23319" y="305532"/>
                      <a:pt x="0" y="282213"/>
                      <a:pt x="0" y="253447"/>
                    </a:cubicBezTo>
                    <a:lnTo>
                      <a:pt x="0" y="52085"/>
                    </a:lnTo>
                    <a:cubicBezTo>
                      <a:pt x="0" y="23319"/>
                      <a:pt x="23319" y="0"/>
                      <a:pt x="52085" y="0"/>
                    </a:cubicBezTo>
                    <a:close/>
                  </a:path>
                </a:pathLst>
              </a:custGeom>
              <a:solidFill>
                <a:srgbClr val="000000">
                  <a:alpha val="0"/>
                </a:srgbClr>
              </a:solidFill>
              <a:ln w="38100" cap="rnd">
                <a:solidFill>
                  <a:srgbClr val="EB04C6"/>
                </a:solidFill>
                <a:prstDash val="solid"/>
                <a:round/>
              </a:ln>
            </p:spPr>
          </p:sp>
          <p:sp>
            <p:nvSpPr>
              <p:cNvPr name="TextBox 17" id="17"/>
              <p:cNvSpPr txBox="true"/>
              <p:nvPr/>
            </p:nvSpPr>
            <p:spPr>
              <a:xfrm>
                <a:off x="0" y="-66675"/>
                <a:ext cx="1096135" cy="372207"/>
              </a:xfrm>
              <a:prstGeom prst="rect">
                <a:avLst/>
              </a:prstGeom>
            </p:spPr>
            <p:txBody>
              <a:bodyPr anchor="ctr" rtlCol="false" tIns="50800" lIns="50800" bIns="50800" rIns="50800"/>
              <a:lstStyle/>
              <a:p>
                <a:pPr algn="ctr">
                  <a:lnSpc>
                    <a:spcPts val="2800"/>
                  </a:lnSpc>
                </a:pPr>
              </a:p>
            </p:txBody>
          </p:sp>
        </p:grpSp>
        <p:sp>
          <p:nvSpPr>
            <p:cNvPr name="TextBox 18" id="18"/>
            <p:cNvSpPr txBox="true"/>
            <p:nvPr/>
          </p:nvSpPr>
          <p:spPr>
            <a:xfrm rot="0">
              <a:off x="103588" y="-19050"/>
              <a:ext cx="5108473" cy="1504950"/>
            </a:xfrm>
            <a:prstGeom prst="rect">
              <a:avLst/>
            </a:prstGeom>
          </p:spPr>
          <p:txBody>
            <a:bodyPr anchor="t" rtlCol="false" tIns="0" lIns="0" bIns="0" rIns="0">
              <a:spAutoFit/>
            </a:bodyPr>
            <a:lstStyle/>
            <a:p>
              <a:pPr algn="l">
                <a:lnSpc>
                  <a:spcPts val="2999"/>
                </a:lnSpc>
              </a:pPr>
              <a:r>
                <a:rPr lang="en-US" sz="2499" spc="21">
                  <a:solidFill>
                    <a:srgbClr val="000000"/>
                  </a:solidFill>
                  <a:latin typeface="Poppins"/>
                  <a:ea typeface="Poppins"/>
                  <a:cs typeface="Poppins"/>
                  <a:sym typeface="Poppins"/>
                </a:rPr>
                <a:t>Sélectionner ensuite l’ennemi qui apparaîtra et le combat est prêt !</a:t>
              </a:r>
            </a:p>
          </p:txBody>
        </p:sp>
      </p:grpSp>
      <p:sp>
        <p:nvSpPr>
          <p:cNvPr name="Freeform 19" id="19"/>
          <p:cNvSpPr/>
          <p:nvPr/>
        </p:nvSpPr>
        <p:spPr>
          <a:xfrm flipH="false" flipV="false" rot="0">
            <a:off x="6393145" y="6183569"/>
            <a:ext cx="5501710" cy="3782438"/>
          </a:xfrm>
          <a:custGeom>
            <a:avLst/>
            <a:gdLst/>
            <a:ahLst/>
            <a:cxnLst/>
            <a:rect r="r" b="b" t="t" l="l"/>
            <a:pathLst>
              <a:path h="3782438" w="5501710">
                <a:moveTo>
                  <a:pt x="0" y="0"/>
                </a:moveTo>
                <a:lnTo>
                  <a:pt x="5501710" y="0"/>
                </a:lnTo>
                <a:lnTo>
                  <a:pt x="5501710" y="3782438"/>
                </a:lnTo>
                <a:lnTo>
                  <a:pt x="0" y="3782438"/>
                </a:lnTo>
                <a:lnTo>
                  <a:pt x="0" y="0"/>
                </a:lnTo>
                <a:close/>
              </a:path>
            </a:pathLst>
          </a:custGeom>
          <a:blipFill>
            <a:blip r:embed="rId4"/>
            <a:stretch>
              <a:fillRect l="-6002" t="0" r="-7803" b="-18771"/>
            </a:stretch>
          </a:blipFill>
        </p:spPr>
      </p:sp>
      <p:sp>
        <p:nvSpPr>
          <p:cNvPr name="TextBox 20" id="20"/>
          <p:cNvSpPr txBox="true"/>
          <p:nvPr/>
        </p:nvSpPr>
        <p:spPr>
          <a:xfrm rot="0">
            <a:off x="190500" y="190500"/>
            <a:ext cx="13163141" cy="762000"/>
          </a:xfrm>
          <a:prstGeom prst="rect">
            <a:avLst/>
          </a:prstGeom>
        </p:spPr>
        <p:txBody>
          <a:bodyPr anchor="t" rtlCol="false" tIns="0" lIns="0" bIns="0" rIns="0">
            <a:spAutoFit/>
          </a:bodyPr>
          <a:lstStyle/>
          <a:p>
            <a:pPr algn="l">
              <a:lnSpc>
                <a:spcPts val="6000"/>
              </a:lnSpc>
            </a:pPr>
            <a:r>
              <a:rPr lang="en-US" sz="5000" spc="-2" u="sng">
                <a:solidFill>
                  <a:srgbClr val="EB04C6"/>
                </a:solidFill>
                <a:latin typeface="Hammersmith One"/>
                <a:ea typeface="Hammersmith One"/>
                <a:cs typeface="Hammersmith One"/>
                <a:sym typeface="Hammersmith One"/>
              </a:rPr>
              <a:t>Les évènements : Créer un combat</a:t>
            </a:r>
          </a:p>
        </p:txBody>
      </p:sp>
      <p:sp>
        <p:nvSpPr>
          <p:cNvPr name="TextBox 21" id="21"/>
          <p:cNvSpPr txBox="true"/>
          <p:nvPr/>
        </p:nvSpPr>
        <p:spPr>
          <a:xfrm rot="0">
            <a:off x="190500" y="1000125"/>
            <a:ext cx="10672153" cy="942975"/>
          </a:xfrm>
          <a:prstGeom prst="rect">
            <a:avLst/>
          </a:prstGeom>
        </p:spPr>
        <p:txBody>
          <a:bodyPr anchor="t" rtlCol="false" tIns="0" lIns="0" bIns="0" rIns="0">
            <a:spAutoFit/>
          </a:bodyPr>
          <a:lstStyle/>
          <a:p>
            <a:pPr algn="l">
              <a:lnSpc>
                <a:spcPts val="3600"/>
              </a:lnSpc>
            </a:pPr>
            <a:r>
              <a:rPr lang="en-US" sz="3000" spc="-1">
                <a:solidFill>
                  <a:srgbClr val="000000"/>
                </a:solidFill>
                <a:latin typeface="Poppins"/>
                <a:ea typeface="Poppins"/>
                <a:cs typeface="Poppins"/>
                <a:sym typeface="Poppins"/>
              </a:rPr>
              <a:t>On peut aussi lancer des combats via les évènements, pour ce faire c’est très simple :</a:t>
            </a:r>
          </a:p>
        </p:txBody>
      </p:sp>
    </p:spTree>
  </p:cSld>
  <p:clrMapOvr>
    <a:masterClrMapping/>
  </p:clrMapOvr>
  <p:transition spd="fast">
    <p:fade/>
  </p:transition>
</p:sld>
</file>

<file path=ppt/slides/slide14.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2673550" y="1721972"/>
            <a:ext cx="12940899" cy="4781779"/>
          </a:xfrm>
          <a:prstGeom prst="rect">
            <a:avLst/>
          </a:prstGeom>
        </p:spPr>
        <p:txBody>
          <a:bodyPr anchor="t" rtlCol="false" tIns="0" lIns="0" bIns="0" rIns="0">
            <a:spAutoFit/>
          </a:bodyPr>
          <a:lstStyle/>
          <a:p>
            <a:pPr algn="ctr">
              <a:lnSpc>
                <a:spcPts val="4608"/>
              </a:lnSpc>
            </a:pPr>
            <a:r>
              <a:rPr lang="en-US" sz="4800" spc="-2" u="sng">
                <a:solidFill>
                  <a:srgbClr val="EB04C6"/>
                </a:solidFill>
                <a:latin typeface="Hammersmith One"/>
                <a:ea typeface="Hammersmith One"/>
                <a:cs typeface="Hammersmith One"/>
                <a:sym typeface="Hammersmith One"/>
              </a:rPr>
              <a:t>Bravo, tu maîtrises maintenant la base de RPG Maker MZ !</a:t>
            </a:r>
          </a:p>
          <a:p>
            <a:pPr algn="just">
              <a:lnSpc>
                <a:spcPts val="3206"/>
              </a:lnSpc>
            </a:pPr>
          </a:p>
          <a:p>
            <a:pPr algn="just">
              <a:lnSpc>
                <a:spcPts val="3206"/>
              </a:lnSpc>
            </a:pPr>
          </a:p>
          <a:p>
            <a:pPr algn="just">
              <a:lnSpc>
                <a:spcPts val="3206"/>
              </a:lnSpc>
            </a:pPr>
          </a:p>
          <a:p>
            <a:pPr algn="just">
              <a:lnSpc>
                <a:spcPts val="3206"/>
              </a:lnSpc>
            </a:pPr>
            <a:r>
              <a:rPr lang="en-US" sz="3340" spc="-2">
                <a:solidFill>
                  <a:srgbClr val="000000"/>
                </a:solidFill>
                <a:latin typeface="Poppins"/>
                <a:ea typeface="Poppins"/>
                <a:cs typeface="Poppins"/>
                <a:sym typeface="Poppins"/>
              </a:rPr>
              <a:t>Si tu veux aller plus loin dans la création d’un jeu complet, la seule limite est ton imagination.</a:t>
            </a:r>
          </a:p>
          <a:p>
            <a:pPr algn="just">
              <a:lnSpc>
                <a:spcPts val="3206"/>
              </a:lnSpc>
            </a:pPr>
          </a:p>
          <a:p>
            <a:pPr algn="just">
              <a:lnSpc>
                <a:spcPts val="3206"/>
              </a:lnSpc>
            </a:pPr>
            <a:r>
              <a:rPr lang="en-US" sz="3340" spc="-2">
                <a:solidFill>
                  <a:srgbClr val="000000"/>
                </a:solidFill>
                <a:latin typeface="Poppins"/>
                <a:ea typeface="Poppins"/>
                <a:cs typeface="Poppins"/>
                <a:sym typeface="Poppins"/>
              </a:rPr>
              <a:t>Tu peux imaginer toute une histoire avec plusieurs quêtes, ses dialogues, ses personnages, ses cartes, ses objets spéciaux, ses boutiques, ses ennemis, etc. </a:t>
            </a:r>
          </a:p>
        </p:txBody>
      </p:sp>
      <p:sp>
        <p:nvSpPr>
          <p:cNvPr name="AutoShape 3" id="3"/>
          <p:cNvSpPr/>
          <p:nvPr/>
        </p:nvSpPr>
        <p:spPr>
          <a:xfrm rot="-3387270">
            <a:off x="12755783" y="3366163"/>
            <a:ext cx="13807161" cy="6890911"/>
          </a:xfrm>
          <a:prstGeom prst="rect">
            <a:avLst/>
          </a:prstGeom>
          <a:solidFill>
            <a:srgbClr val="000000"/>
          </a:solidFill>
        </p:spPr>
      </p:sp>
      <p:sp>
        <p:nvSpPr>
          <p:cNvPr name="AutoShape 4" id="4"/>
          <p:cNvSpPr/>
          <p:nvPr/>
        </p:nvSpPr>
        <p:spPr>
          <a:xfrm rot="-3344541">
            <a:off x="13461369" y="-8800892"/>
            <a:ext cx="8854294" cy="12711127"/>
          </a:xfrm>
          <a:prstGeom prst="rect">
            <a:avLst/>
          </a:prstGeom>
          <a:solidFill>
            <a:srgbClr val="EB04C6"/>
          </a:solidFill>
        </p:spPr>
      </p:sp>
    </p:spTree>
  </p:cSld>
  <p:clrMapOvr>
    <a:masterClrMapping/>
  </p:clrMapOvr>
  <p:transition spd="fast">
    <p:fade/>
  </p:transition>
</p:sld>
</file>

<file path=ppt/slides/slide2.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1005840" y="1591016"/>
            <a:ext cx="14813772" cy="6477000"/>
            <a:chOff x="0" y="0"/>
            <a:chExt cx="3901569" cy="1705877"/>
          </a:xfrm>
        </p:grpSpPr>
        <p:sp>
          <p:nvSpPr>
            <p:cNvPr name="Freeform 3" id="3"/>
            <p:cNvSpPr/>
            <p:nvPr/>
          </p:nvSpPr>
          <p:spPr>
            <a:xfrm flipH="false" flipV="false" rot="0">
              <a:off x="0" y="0"/>
              <a:ext cx="3901570" cy="1705876"/>
            </a:xfrm>
            <a:custGeom>
              <a:avLst/>
              <a:gdLst/>
              <a:ahLst/>
              <a:cxnLst/>
              <a:rect r="r" b="b" t="t" l="l"/>
              <a:pathLst>
                <a:path h="1705876" w="3901570">
                  <a:moveTo>
                    <a:pt x="14633" y="0"/>
                  </a:moveTo>
                  <a:lnTo>
                    <a:pt x="3886936" y="0"/>
                  </a:lnTo>
                  <a:cubicBezTo>
                    <a:pt x="3890817" y="0"/>
                    <a:pt x="3894539" y="1542"/>
                    <a:pt x="3897284" y="4286"/>
                  </a:cubicBezTo>
                  <a:cubicBezTo>
                    <a:pt x="3900028" y="7030"/>
                    <a:pt x="3901570" y="10752"/>
                    <a:pt x="3901570" y="14633"/>
                  </a:cubicBezTo>
                  <a:lnTo>
                    <a:pt x="3901570" y="1691243"/>
                  </a:lnTo>
                  <a:cubicBezTo>
                    <a:pt x="3901570" y="1695124"/>
                    <a:pt x="3900028" y="1698846"/>
                    <a:pt x="3897284" y="1701591"/>
                  </a:cubicBezTo>
                  <a:cubicBezTo>
                    <a:pt x="3894539" y="1704335"/>
                    <a:pt x="3890817" y="1705876"/>
                    <a:pt x="3886936" y="1705876"/>
                  </a:cubicBezTo>
                  <a:lnTo>
                    <a:pt x="14633" y="1705876"/>
                  </a:lnTo>
                  <a:cubicBezTo>
                    <a:pt x="10752" y="1705876"/>
                    <a:pt x="7030" y="1704335"/>
                    <a:pt x="4286" y="1701591"/>
                  </a:cubicBezTo>
                  <a:cubicBezTo>
                    <a:pt x="1542" y="1698846"/>
                    <a:pt x="0" y="1695124"/>
                    <a:pt x="0" y="1691243"/>
                  </a:cubicBezTo>
                  <a:lnTo>
                    <a:pt x="0" y="14633"/>
                  </a:lnTo>
                  <a:cubicBezTo>
                    <a:pt x="0" y="10752"/>
                    <a:pt x="1542" y="7030"/>
                    <a:pt x="4286" y="4286"/>
                  </a:cubicBezTo>
                  <a:cubicBezTo>
                    <a:pt x="7030" y="1542"/>
                    <a:pt x="10752" y="0"/>
                    <a:pt x="14633" y="0"/>
                  </a:cubicBezTo>
                  <a:close/>
                </a:path>
              </a:pathLst>
            </a:custGeom>
            <a:solidFill>
              <a:srgbClr val="FFFFFF"/>
            </a:solidFill>
            <a:ln w="38100" cap="rnd">
              <a:solidFill>
                <a:srgbClr val="EB04C6"/>
              </a:solidFill>
              <a:prstDash val="solid"/>
              <a:round/>
            </a:ln>
          </p:spPr>
        </p:sp>
        <p:sp>
          <p:nvSpPr>
            <p:cNvPr name="TextBox 4" id="4"/>
            <p:cNvSpPr txBox="true"/>
            <p:nvPr/>
          </p:nvSpPr>
          <p:spPr>
            <a:xfrm>
              <a:off x="0" y="-66675"/>
              <a:ext cx="3901569" cy="1772552"/>
            </a:xfrm>
            <a:prstGeom prst="rect">
              <a:avLst/>
            </a:prstGeom>
          </p:spPr>
          <p:txBody>
            <a:bodyPr anchor="ctr" rtlCol="false" tIns="50800" lIns="50800" bIns="50800" rIns="50800"/>
            <a:lstStyle/>
            <a:p>
              <a:pPr algn="ctr">
                <a:lnSpc>
                  <a:spcPts val="2800"/>
                </a:lnSpc>
              </a:pPr>
            </a:p>
          </p:txBody>
        </p:sp>
      </p:grpSp>
      <p:sp>
        <p:nvSpPr>
          <p:cNvPr name="TextBox 5" id="5"/>
          <p:cNvSpPr txBox="true"/>
          <p:nvPr/>
        </p:nvSpPr>
        <p:spPr>
          <a:xfrm rot="0">
            <a:off x="1520076" y="6680443"/>
            <a:ext cx="13785299" cy="1169289"/>
          </a:xfrm>
          <a:prstGeom prst="rect">
            <a:avLst/>
          </a:prstGeom>
        </p:spPr>
        <p:txBody>
          <a:bodyPr anchor="t" rtlCol="false" tIns="0" lIns="0" bIns="0" rIns="0">
            <a:spAutoFit/>
          </a:bodyPr>
          <a:lstStyle/>
          <a:p>
            <a:pPr algn="ctr">
              <a:lnSpc>
                <a:spcPts val="2928"/>
              </a:lnSpc>
            </a:pPr>
            <a:r>
              <a:rPr lang="en-US" sz="3050" spc="-1">
                <a:solidFill>
                  <a:srgbClr val="000000"/>
                </a:solidFill>
                <a:latin typeface="Poppins"/>
                <a:ea typeface="Poppins"/>
                <a:cs typeface="Poppins"/>
                <a:sym typeface="Poppins"/>
              </a:rPr>
              <a:t>Une autre grande particularité de RPG Maker est qu'il n'est pas nécessaire de coder pour réaliser son aventure : la logique du jeu est conçue en cliquant sur des boutons. </a:t>
            </a:r>
          </a:p>
        </p:txBody>
      </p:sp>
      <p:sp>
        <p:nvSpPr>
          <p:cNvPr name="TextBox 6" id="6"/>
          <p:cNvSpPr txBox="true"/>
          <p:nvPr/>
        </p:nvSpPr>
        <p:spPr>
          <a:xfrm rot="0">
            <a:off x="1005840" y="1888069"/>
            <a:ext cx="14813772" cy="1512037"/>
          </a:xfrm>
          <a:prstGeom prst="rect">
            <a:avLst/>
          </a:prstGeom>
        </p:spPr>
        <p:txBody>
          <a:bodyPr anchor="t" rtlCol="false" tIns="0" lIns="0" bIns="0" rIns="0">
            <a:spAutoFit/>
          </a:bodyPr>
          <a:lstStyle/>
          <a:p>
            <a:pPr algn="ctr">
              <a:lnSpc>
                <a:spcPts val="2923"/>
              </a:lnSpc>
            </a:pPr>
            <a:r>
              <a:rPr lang="en-US" sz="3045" spc="-2">
                <a:solidFill>
                  <a:srgbClr val="000000"/>
                </a:solidFill>
                <a:latin typeface="Poppins"/>
                <a:ea typeface="Poppins"/>
                <a:cs typeface="Poppins"/>
                <a:sym typeface="Poppins"/>
              </a:rPr>
              <a:t>RPG Maker MZ est un </a:t>
            </a:r>
            <a:r>
              <a:rPr lang="en-US" b="true" sz="3045" spc="-2">
                <a:solidFill>
                  <a:srgbClr val="000000"/>
                </a:solidFill>
                <a:latin typeface="Poppins Bold"/>
                <a:ea typeface="Poppins Bold"/>
                <a:cs typeface="Poppins Bold"/>
                <a:sym typeface="Poppins Bold"/>
              </a:rPr>
              <a:t>logiciel permettant de créer des JRPG très rapidement</a:t>
            </a:r>
            <a:r>
              <a:rPr lang="en-US" sz="3045" spc="-2">
                <a:solidFill>
                  <a:srgbClr val="000000"/>
                </a:solidFill>
                <a:latin typeface="Poppins"/>
                <a:ea typeface="Poppins"/>
                <a:cs typeface="Poppins"/>
                <a:sym typeface="Poppins"/>
              </a:rPr>
              <a:t>. Les musiques, graphismes et personnages sont inclus, ce qui simplifient beaucoup la création. Il propose également un système de combat au tour par tour </a:t>
            </a:r>
            <a:r>
              <a:rPr lang="en-US" b="true" sz="3045" spc="-2">
                <a:solidFill>
                  <a:srgbClr val="000000"/>
                </a:solidFill>
                <a:latin typeface="Poppins Bold"/>
                <a:ea typeface="Poppins Bold"/>
                <a:cs typeface="Poppins Bold"/>
                <a:sym typeface="Poppins Bold"/>
              </a:rPr>
              <a:t>qui imite les RPG old school comme Pokemon.</a:t>
            </a:r>
          </a:p>
        </p:txBody>
      </p:sp>
      <p:sp>
        <p:nvSpPr>
          <p:cNvPr name="TextBox 7" id="7"/>
          <p:cNvSpPr txBox="true"/>
          <p:nvPr/>
        </p:nvSpPr>
        <p:spPr>
          <a:xfrm rot="0">
            <a:off x="1028700" y="4080118"/>
            <a:ext cx="14790912" cy="1857375"/>
          </a:xfrm>
          <a:prstGeom prst="rect">
            <a:avLst/>
          </a:prstGeom>
        </p:spPr>
        <p:txBody>
          <a:bodyPr anchor="t" rtlCol="false" tIns="0" lIns="0" bIns="0" rIns="0">
            <a:spAutoFit/>
          </a:bodyPr>
          <a:lstStyle/>
          <a:p>
            <a:pPr algn="ctr">
              <a:lnSpc>
                <a:spcPts val="3660"/>
              </a:lnSpc>
            </a:pPr>
            <a:r>
              <a:rPr lang="en-US" sz="3050" b="true">
                <a:solidFill>
                  <a:srgbClr val="000000"/>
                </a:solidFill>
                <a:latin typeface="Poppins Bold"/>
                <a:ea typeface="Poppins Bold"/>
                <a:cs typeface="Poppins Bold"/>
                <a:sym typeface="Poppins Bold"/>
              </a:rPr>
              <a:t>JRPG: Japanese Role Play Game</a:t>
            </a:r>
            <a:r>
              <a:rPr lang="en-US" sz="3050">
                <a:solidFill>
                  <a:srgbClr val="000000"/>
                </a:solidFill>
                <a:latin typeface="Poppins"/>
                <a:ea typeface="Poppins"/>
                <a:cs typeface="Poppins"/>
                <a:sym typeface="Poppins"/>
              </a:rPr>
              <a:t> est un jeu de rôle qui se distingue des RPG classique par ses inspirations japonaises : les héros sont des adolescents, </a:t>
            </a:r>
          </a:p>
          <a:p>
            <a:pPr algn="ctr">
              <a:lnSpc>
                <a:spcPts val="3660"/>
              </a:lnSpc>
            </a:pPr>
            <a:r>
              <a:rPr lang="en-US" sz="3050">
                <a:solidFill>
                  <a:srgbClr val="000000"/>
                </a:solidFill>
                <a:latin typeface="Poppins"/>
                <a:ea typeface="Poppins"/>
                <a:cs typeface="Poppins"/>
                <a:sym typeface="Poppins"/>
              </a:rPr>
              <a:t>le temps d'exploration de la carte se déroule en temps réel </a:t>
            </a:r>
          </a:p>
          <a:p>
            <a:pPr algn="ctr">
              <a:lnSpc>
                <a:spcPts val="3660"/>
              </a:lnSpc>
            </a:pPr>
            <a:r>
              <a:rPr lang="en-US" sz="3050" spc="-2">
                <a:solidFill>
                  <a:srgbClr val="000000"/>
                </a:solidFill>
                <a:latin typeface="Poppins"/>
                <a:ea typeface="Poppins"/>
                <a:cs typeface="Poppins"/>
                <a:sym typeface="Poppins"/>
              </a:rPr>
              <a:t>mais les combats sont en phase accélérées. </a:t>
            </a:r>
          </a:p>
        </p:txBody>
      </p:sp>
      <p:sp>
        <p:nvSpPr>
          <p:cNvPr name="TextBox 8" id="8"/>
          <p:cNvSpPr txBox="true"/>
          <p:nvPr/>
        </p:nvSpPr>
        <p:spPr>
          <a:xfrm rot="0">
            <a:off x="190500" y="190500"/>
            <a:ext cx="6955048" cy="762000"/>
          </a:xfrm>
          <a:prstGeom prst="rect">
            <a:avLst/>
          </a:prstGeom>
        </p:spPr>
        <p:txBody>
          <a:bodyPr anchor="t" rtlCol="false" tIns="0" lIns="0" bIns="0" rIns="0">
            <a:spAutoFit/>
          </a:bodyPr>
          <a:lstStyle/>
          <a:p>
            <a:pPr algn="l">
              <a:lnSpc>
                <a:spcPts val="6000"/>
              </a:lnSpc>
            </a:pPr>
            <a:r>
              <a:rPr lang="en-US" sz="5000" spc="-2" u="sng">
                <a:solidFill>
                  <a:srgbClr val="EB04C6"/>
                </a:solidFill>
                <a:latin typeface="Hammersmith One"/>
                <a:ea typeface="Hammersmith One"/>
                <a:cs typeface="Hammersmith One"/>
                <a:sym typeface="Hammersmith One"/>
              </a:rPr>
              <a:t>Détails du logiciel </a:t>
            </a:r>
          </a:p>
        </p:txBody>
      </p:sp>
      <p:sp>
        <p:nvSpPr>
          <p:cNvPr name="TextBox 9" id="9"/>
          <p:cNvSpPr txBox="true"/>
          <p:nvPr/>
        </p:nvSpPr>
        <p:spPr>
          <a:xfrm rot="0">
            <a:off x="4086255" y="8820150"/>
            <a:ext cx="8652942" cy="438150"/>
          </a:xfrm>
          <a:prstGeom prst="rect">
            <a:avLst/>
          </a:prstGeom>
        </p:spPr>
        <p:txBody>
          <a:bodyPr anchor="t" rtlCol="false" tIns="0" lIns="0" bIns="0" rIns="0">
            <a:spAutoFit/>
          </a:bodyPr>
          <a:lstStyle/>
          <a:p>
            <a:pPr algn="l">
              <a:lnSpc>
                <a:spcPts val="3000"/>
              </a:lnSpc>
            </a:pPr>
            <a:r>
              <a:rPr lang="en-US" sz="2500" spc="-1">
                <a:solidFill>
                  <a:srgbClr val="55215B"/>
                </a:solidFill>
                <a:latin typeface="Arial"/>
                <a:ea typeface="Arial"/>
                <a:cs typeface="Arial"/>
                <a:sym typeface="Arial"/>
              </a:rPr>
              <a:t>Old school : « vielle école », ici ancien jeux vidéo ou console.</a:t>
            </a:r>
          </a:p>
        </p:txBody>
      </p:sp>
      <p:grpSp>
        <p:nvGrpSpPr>
          <p:cNvPr name="Group 10" id="10"/>
          <p:cNvGrpSpPr/>
          <p:nvPr/>
        </p:nvGrpSpPr>
        <p:grpSpPr>
          <a:xfrm rot="0">
            <a:off x="10143441" y="-9682073"/>
            <a:ext cx="16202439" cy="24151418"/>
            <a:chOff x="0" y="0"/>
            <a:chExt cx="21603252" cy="32201890"/>
          </a:xfrm>
        </p:grpSpPr>
        <p:sp>
          <p:nvSpPr>
            <p:cNvPr name="AutoShape 11" id="11"/>
            <p:cNvSpPr/>
            <p:nvPr/>
          </p:nvSpPr>
          <p:spPr>
            <a:xfrm rot="-3387270">
              <a:off x="3903419" y="18180605"/>
              <a:ext cx="18409548" cy="8179307"/>
            </a:xfrm>
            <a:prstGeom prst="rect">
              <a:avLst/>
            </a:prstGeom>
            <a:solidFill>
              <a:srgbClr val="000000"/>
            </a:solidFill>
          </p:spPr>
        </p:sp>
        <p:sp>
          <p:nvSpPr>
            <p:cNvPr name="AutoShape 12" id="12"/>
            <p:cNvSpPr/>
            <p:nvPr/>
          </p:nvSpPr>
          <p:spPr>
            <a:xfrm rot="-3344541">
              <a:off x="4423904" y="1174908"/>
              <a:ext cx="11805725" cy="16948170"/>
            </a:xfrm>
            <a:prstGeom prst="rect">
              <a:avLst/>
            </a:prstGeom>
            <a:solidFill>
              <a:srgbClr val="EB04C6"/>
            </a:solidFill>
          </p:spPr>
        </p:sp>
      </p:grpSp>
    </p:spTree>
  </p:cSld>
  <p:clrMapOvr>
    <a:masterClrMapping/>
  </p:clrMapOvr>
  <p:transition spd="fast">
    <p:fade/>
  </p:transition>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3069405" y="1365104"/>
            <a:ext cx="14428244" cy="7556793"/>
          </a:xfrm>
          <a:custGeom>
            <a:avLst/>
            <a:gdLst/>
            <a:ahLst/>
            <a:cxnLst/>
            <a:rect r="r" b="b" t="t" l="l"/>
            <a:pathLst>
              <a:path h="7556793" w="14428244">
                <a:moveTo>
                  <a:pt x="0" y="0"/>
                </a:moveTo>
                <a:lnTo>
                  <a:pt x="14428244" y="0"/>
                </a:lnTo>
                <a:lnTo>
                  <a:pt x="14428244" y="7556792"/>
                </a:lnTo>
                <a:lnTo>
                  <a:pt x="0" y="7556792"/>
                </a:lnTo>
                <a:lnTo>
                  <a:pt x="0" y="0"/>
                </a:lnTo>
                <a:close/>
              </a:path>
            </a:pathLst>
          </a:custGeom>
          <a:blipFill>
            <a:blip r:embed="rId2"/>
            <a:stretch>
              <a:fillRect l="0" t="0" r="0" b="0"/>
            </a:stretch>
          </a:blipFill>
        </p:spPr>
      </p:sp>
      <p:grpSp>
        <p:nvGrpSpPr>
          <p:cNvPr name="Group 3" id="3"/>
          <p:cNvGrpSpPr/>
          <p:nvPr/>
        </p:nvGrpSpPr>
        <p:grpSpPr>
          <a:xfrm rot="0">
            <a:off x="10143441" y="-11047009"/>
            <a:ext cx="16202439" cy="24151418"/>
            <a:chOff x="0" y="0"/>
            <a:chExt cx="21603252" cy="32201890"/>
          </a:xfrm>
        </p:grpSpPr>
        <p:sp>
          <p:nvSpPr>
            <p:cNvPr name="AutoShape 4" id="4"/>
            <p:cNvSpPr/>
            <p:nvPr/>
          </p:nvSpPr>
          <p:spPr>
            <a:xfrm rot="-3387270">
              <a:off x="3903419" y="18180605"/>
              <a:ext cx="18409548" cy="8179307"/>
            </a:xfrm>
            <a:prstGeom prst="rect">
              <a:avLst/>
            </a:prstGeom>
            <a:solidFill>
              <a:srgbClr val="000000"/>
            </a:solidFill>
          </p:spPr>
        </p:sp>
        <p:sp>
          <p:nvSpPr>
            <p:cNvPr name="AutoShape 5" id="5"/>
            <p:cNvSpPr/>
            <p:nvPr/>
          </p:nvSpPr>
          <p:spPr>
            <a:xfrm rot="-3344541">
              <a:off x="4423904" y="1174908"/>
              <a:ext cx="11805725" cy="16948170"/>
            </a:xfrm>
            <a:prstGeom prst="rect">
              <a:avLst/>
            </a:prstGeom>
            <a:solidFill>
              <a:srgbClr val="EB04C6"/>
            </a:solidFill>
          </p:spPr>
        </p:sp>
      </p:grpSp>
      <p:sp>
        <p:nvSpPr>
          <p:cNvPr name="AutoShape 6" id="6"/>
          <p:cNvSpPr/>
          <p:nvPr/>
        </p:nvSpPr>
        <p:spPr>
          <a:xfrm>
            <a:off x="8898946" y="4226097"/>
            <a:ext cx="702673" cy="1146003"/>
          </a:xfrm>
          <a:prstGeom prst="line">
            <a:avLst/>
          </a:prstGeom>
          <a:ln cap="rnd" w="57150">
            <a:solidFill>
              <a:srgbClr val="000000"/>
            </a:solidFill>
            <a:prstDash val="sysDot"/>
            <a:headEnd type="none" len="sm" w="sm"/>
            <a:tailEnd type="none" len="sm" w="sm"/>
          </a:ln>
        </p:spPr>
      </p:sp>
      <p:sp>
        <p:nvSpPr>
          <p:cNvPr name="AutoShape 7" id="7"/>
          <p:cNvSpPr/>
          <p:nvPr/>
        </p:nvSpPr>
        <p:spPr>
          <a:xfrm flipV="true">
            <a:off x="2208764" y="3908427"/>
            <a:ext cx="827495" cy="291080"/>
          </a:xfrm>
          <a:prstGeom prst="line">
            <a:avLst/>
          </a:prstGeom>
          <a:ln cap="rnd" w="57150">
            <a:solidFill>
              <a:srgbClr val="000000"/>
            </a:solidFill>
            <a:prstDash val="sysDot"/>
            <a:headEnd type="none" len="sm" w="sm"/>
            <a:tailEnd type="none" len="sm" w="sm"/>
          </a:ln>
        </p:spPr>
      </p:sp>
      <p:grpSp>
        <p:nvGrpSpPr>
          <p:cNvPr name="Group 8" id="8"/>
          <p:cNvGrpSpPr/>
          <p:nvPr/>
        </p:nvGrpSpPr>
        <p:grpSpPr>
          <a:xfrm rot="0">
            <a:off x="3036259" y="1900231"/>
            <a:ext cx="2620954" cy="4016392"/>
            <a:chOff x="0" y="0"/>
            <a:chExt cx="690292" cy="1057815"/>
          </a:xfrm>
        </p:grpSpPr>
        <p:sp>
          <p:nvSpPr>
            <p:cNvPr name="Freeform 9" id="9"/>
            <p:cNvSpPr/>
            <p:nvPr/>
          </p:nvSpPr>
          <p:spPr>
            <a:xfrm flipH="false" flipV="false" rot="0">
              <a:off x="0" y="0"/>
              <a:ext cx="690292" cy="1057815"/>
            </a:xfrm>
            <a:custGeom>
              <a:avLst/>
              <a:gdLst/>
              <a:ahLst/>
              <a:cxnLst/>
              <a:rect r="r" b="b" t="t" l="l"/>
              <a:pathLst>
                <a:path h="1057815" w="690292">
                  <a:moveTo>
                    <a:pt x="29539" y="0"/>
                  </a:moveTo>
                  <a:lnTo>
                    <a:pt x="660754" y="0"/>
                  </a:lnTo>
                  <a:cubicBezTo>
                    <a:pt x="668588" y="0"/>
                    <a:pt x="676101" y="3112"/>
                    <a:pt x="681641" y="8652"/>
                  </a:cubicBezTo>
                  <a:cubicBezTo>
                    <a:pt x="687180" y="14191"/>
                    <a:pt x="690292" y="21704"/>
                    <a:pt x="690292" y="29539"/>
                  </a:cubicBezTo>
                  <a:lnTo>
                    <a:pt x="690292" y="1028276"/>
                  </a:lnTo>
                  <a:cubicBezTo>
                    <a:pt x="690292" y="1036111"/>
                    <a:pt x="687180" y="1043624"/>
                    <a:pt x="681641" y="1049163"/>
                  </a:cubicBezTo>
                  <a:cubicBezTo>
                    <a:pt x="676101" y="1054703"/>
                    <a:pt x="668588" y="1057815"/>
                    <a:pt x="660754" y="1057815"/>
                  </a:cubicBezTo>
                  <a:lnTo>
                    <a:pt x="29539" y="1057815"/>
                  </a:lnTo>
                  <a:cubicBezTo>
                    <a:pt x="21704" y="1057815"/>
                    <a:pt x="14191" y="1054703"/>
                    <a:pt x="8652" y="1049163"/>
                  </a:cubicBezTo>
                  <a:cubicBezTo>
                    <a:pt x="3112" y="1043624"/>
                    <a:pt x="0" y="1036111"/>
                    <a:pt x="0" y="1028276"/>
                  </a:cubicBezTo>
                  <a:lnTo>
                    <a:pt x="0" y="29539"/>
                  </a:lnTo>
                  <a:cubicBezTo>
                    <a:pt x="0" y="21704"/>
                    <a:pt x="3112" y="14191"/>
                    <a:pt x="8652" y="8652"/>
                  </a:cubicBezTo>
                  <a:cubicBezTo>
                    <a:pt x="14191" y="3112"/>
                    <a:pt x="21704" y="0"/>
                    <a:pt x="29539" y="0"/>
                  </a:cubicBezTo>
                  <a:close/>
                </a:path>
              </a:pathLst>
            </a:custGeom>
            <a:solidFill>
              <a:srgbClr val="000000">
                <a:alpha val="0"/>
              </a:srgbClr>
            </a:solidFill>
            <a:ln w="47625" cap="sq">
              <a:solidFill>
                <a:srgbClr val="000000"/>
              </a:solidFill>
              <a:prstDash val="solid"/>
              <a:miter/>
            </a:ln>
          </p:spPr>
        </p:sp>
        <p:sp>
          <p:nvSpPr>
            <p:cNvPr name="TextBox 10" id="10"/>
            <p:cNvSpPr txBox="true"/>
            <p:nvPr/>
          </p:nvSpPr>
          <p:spPr>
            <a:xfrm>
              <a:off x="0" y="-66675"/>
              <a:ext cx="690292" cy="1124490"/>
            </a:xfrm>
            <a:prstGeom prst="rect">
              <a:avLst/>
            </a:prstGeom>
          </p:spPr>
          <p:txBody>
            <a:bodyPr anchor="ctr" rtlCol="false" tIns="50800" lIns="50800" bIns="50800" rIns="50800"/>
            <a:lstStyle/>
            <a:p>
              <a:pPr algn="ctr">
                <a:lnSpc>
                  <a:spcPts val="2800"/>
                </a:lnSpc>
              </a:pPr>
            </a:p>
          </p:txBody>
        </p:sp>
      </p:grpSp>
      <p:sp>
        <p:nvSpPr>
          <p:cNvPr name="TextBox 11" id="11"/>
          <p:cNvSpPr txBox="true"/>
          <p:nvPr/>
        </p:nvSpPr>
        <p:spPr>
          <a:xfrm rot="0">
            <a:off x="9601619" y="5114925"/>
            <a:ext cx="3521662" cy="485775"/>
          </a:xfrm>
          <a:prstGeom prst="rect">
            <a:avLst/>
          </a:prstGeom>
        </p:spPr>
        <p:txBody>
          <a:bodyPr anchor="t" rtlCol="false" tIns="0" lIns="0" bIns="0" rIns="0">
            <a:spAutoFit/>
          </a:bodyPr>
          <a:lstStyle/>
          <a:p>
            <a:pPr algn="ctr">
              <a:lnSpc>
                <a:spcPts val="3600"/>
              </a:lnSpc>
            </a:pPr>
            <a:r>
              <a:rPr lang="en-US" b="true" sz="3000" spc="-1">
                <a:solidFill>
                  <a:srgbClr val="000000"/>
                </a:solidFill>
                <a:latin typeface="Poppins Medium"/>
                <a:ea typeface="Poppins Medium"/>
                <a:cs typeface="Poppins Medium"/>
                <a:sym typeface="Poppins Medium"/>
              </a:rPr>
              <a:t>Votre personnage</a:t>
            </a:r>
          </a:p>
        </p:txBody>
      </p:sp>
      <p:sp>
        <p:nvSpPr>
          <p:cNvPr name="TextBox 12" id="12"/>
          <p:cNvSpPr txBox="true"/>
          <p:nvPr/>
        </p:nvSpPr>
        <p:spPr>
          <a:xfrm rot="0">
            <a:off x="183988" y="3713732"/>
            <a:ext cx="2024776" cy="942975"/>
          </a:xfrm>
          <a:prstGeom prst="rect">
            <a:avLst/>
          </a:prstGeom>
        </p:spPr>
        <p:txBody>
          <a:bodyPr anchor="t" rtlCol="false" tIns="0" lIns="0" bIns="0" rIns="0">
            <a:spAutoFit/>
          </a:bodyPr>
          <a:lstStyle/>
          <a:p>
            <a:pPr algn="ctr">
              <a:lnSpc>
                <a:spcPts val="3600"/>
              </a:lnSpc>
            </a:pPr>
            <a:r>
              <a:rPr lang="en-US" b="true" sz="3000" spc="-1">
                <a:solidFill>
                  <a:srgbClr val="55215B"/>
                </a:solidFill>
                <a:latin typeface="Poppins Medium"/>
                <a:ea typeface="Poppins Medium"/>
                <a:cs typeface="Poppins Medium"/>
                <a:sym typeface="Poppins Medium"/>
              </a:rPr>
              <a:t>Palette de tuiles</a:t>
            </a:r>
          </a:p>
        </p:txBody>
      </p:sp>
      <p:grpSp>
        <p:nvGrpSpPr>
          <p:cNvPr name="Group 13" id="13"/>
          <p:cNvGrpSpPr/>
          <p:nvPr/>
        </p:nvGrpSpPr>
        <p:grpSpPr>
          <a:xfrm rot="0">
            <a:off x="8251729" y="3908427"/>
            <a:ext cx="647217" cy="635339"/>
            <a:chOff x="0" y="0"/>
            <a:chExt cx="170460" cy="167332"/>
          </a:xfrm>
        </p:grpSpPr>
        <p:sp>
          <p:nvSpPr>
            <p:cNvPr name="Freeform 14" id="14"/>
            <p:cNvSpPr/>
            <p:nvPr/>
          </p:nvSpPr>
          <p:spPr>
            <a:xfrm flipH="false" flipV="false" rot="0">
              <a:off x="0" y="0"/>
              <a:ext cx="170460" cy="167332"/>
            </a:xfrm>
            <a:custGeom>
              <a:avLst/>
              <a:gdLst/>
              <a:ahLst/>
              <a:cxnLst/>
              <a:rect r="r" b="b" t="t" l="l"/>
              <a:pathLst>
                <a:path h="167332" w="170460">
                  <a:moveTo>
                    <a:pt x="83666" y="0"/>
                  </a:moveTo>
                  <a:lnTo>
                    <a:pt x="86794" y="0"/>
                  </a:lnTo>
                  <a:cubicBezTo>
                    <a:pt x="108984" y="0"/>
                    <a:pt x="130265" y="8815"/>
                    <a:pt x="145955" y="24505"/>
                  </a:cubicBezTo>
                  <a:cubicBezTo>
                    <a:pt x="161646" y="40196"/>
                    <a:pt x="170460" y="61476"/>
                    <a:pt x="170460" y="83666"/>
                  </a:cubicBezTo>
                  <a:lnTo>
                    <a:pt x="170460" y="83666"/>
                  </a:lnTo>
                  <a:cubicBezTo>
                    <a:pt x="170460" y="105856"/>
                    <a:pt x="161646" y="127136"/>
                    <a:pt x="145955" y="142827"/>
                  </a:cubicBezTo>
                  <a:cubicBezTo>
                    <a:pt x="130265" y="158517"/>
                    <a:pt x="108984" y="167332"/>
                    <a:pt x="86794" y="167332"/>
                  </a:cubicBezTo>
                  <a:lnTo>
                    <a:pt x="83666" y="167332"/>
                  </a:lnTo>
                  <a:cubicBezTo>
                    <a:pt x="61476" y="167332"/>
                    <a:pt x="40196" y="158517"/>
                    <a:pt x="24505" y="142827"/>
                  </a:cubicBezTo>
                  <a:cubicBezTo>
                    <a:pt x="8815" y="127136"/>
                    <a:pt x="0" y="105856"/>
                    <a:pt x="0" y="83666"/>
                  </a:cubicBezTo>
                  <a:lnTo>
                    <a:pt x="0" y="83666"/>
                  </a:lnTo>
                  <a:cubicBezTo>
                    <a:pt x="0" y="61476"/>
                    <a:pt x="8815" y="40196"/>
                    <a:pt x="24505" y="24505"/>
                  </a:cubicBezTo>
                  <a:cubicBezTo>
                    <a:pt x="40196" y="8815"/>
                    <a:pt x="61476" y="0"/>
                    <a:pt x="83666" y="0"/>
                  </a:cubicBezTo>
                  <a:close/>
                </a:path>
              </a:pathLst>
            </a:custGeom>
            <a:solidFill>
              <a:srgbClr val="000000">
                <a:alpha val="0"/>
              </a:srgbClr>
            </a:solidFill>
            <a:ln w="47625" cap="sq">
              <a:solidFill>
                <a:srgbClr val="000000"/>
              </a:solidFill>
              <a:prstDash val="solid"/>
              <a:miter/>
            </a:ln>
          </p:spPr>
        </p:sp>
        <p:sp>
          <p:nvSpPr>
            <p:cNvPr name="TextBox 15" id="15"/>
            <p:cNvSpPr txBox="true"/>
            <p:nvPr/>
          </p:nvSpPr>
          <p:spPr>
            <a:xfrm>
              <a:off x="0" y="-66675"/>
              <a:ext cx="170460" cy="234007"/>
            </a:xfrm>
            <a:prstGeom prst="rect">
              <a:avLst/>
            </a:prstGeom>
          </p:spPr>
          <p:txBody>
            <a:bodyPr anchor="ctr" rtlCol="false" tIns="50800" lIns="50800" bIns="50800" rIns="50800"/>
            <a:lstStyle/>
            <a:p>
              <a:pPr algn="ctr">
                <a:lnSpc>
                  <a:spcPts val="2800"/>
                </a:lnSpc>
              </a:pPr>
            </a:p>
          </p:txBody>
        </p:sp>
      </p:grpSp>
      <p:grpSp>
        <p:nvGrpSpPr>
          <p:cNvPr name="Group 16" id="16"/>
          <p:cNvGrpSpPr/>
          <p:nvPr/>
        </p:nvGrpSpPr>
        <p:grpSpPr>
          <a:xfrm rot="0">
            <a:off x="3069405" y="6010932"/>
            <a:ext cx="2620954" cy="2662167"/>
            <a:chOff x="0" y="0"/>
            <a:chExt cx="690292" cy="701147"/>
          </a:xfrm>
        </p:grpSpPr>
        <p:sp>
          <p:nvSpPr>
            <p:cNvPr name="Freeform 17" id="17"/>
            <p:cNvSpPr/>
            <p:nvPr/>
          </p:nvSpPr>
          <p:spPr>
            <a:xfrm flipH="false" flipV="false" rot="0">
              <a:off x="0" y="0"/>
              <a:ext cx="690292" cy="701147"/>
            </a:xfrm>
            <a:custGeom>
              <a:avLst/>
              <a:gdLst/>
              <a:ahLst/>
              <a:cxnLst/>
              <a:rect r="r" b="b" t="t" l="l"/>
              <a:pathLst>
                <a:path h="701147" w="690292">
                  <a:moveTo>
                    <a:pt x="29539" y="0"/>
                  </a:moveTo>
                  <a:lnTo>
                    <a:pt x="660754" y="0"/>
                  </a:lnTo>
                  <a:cubicBezTo>
                    <a:pt x="668588" y="0"/>
                    <a:pt x="676101" y="3112"/>
                    <a:pt x="681641" y="8652"/>
                  </a:cubicBezTo>
                  <a:cubicBezTo>
                    <a:pt x="687180" y="14191"/>
                    <a:pt x="690292" y="21704"/>
                    <a:pt x="690292" y="29539"/>
                  </a:cubicBezTo>
                  <a:lnTo>
                    <a:pt x="690292" y="671608"/>
                  </a:lnTo>
                  <a:cubicBezTo>
                    <a:pt x="690292" y="679442"/>
                    <a:pt x="687180" y="686956"/>
                    <a:pt x="681641" y="692495"/>
                  </a:cubicBezTo>
                  <a:cubicBezTo>
                    <a:pt x="676101" y="698035"/>
                    <a:pt x="668588" y="701147"/>
                    <a:pt x="660754" y="701147"/>
                  </a:cubicBezTo>
                  <a:lnTo>
                    <a:pt x="29539" y="701147"/>
                  </a:lnTo>
                  <a:cubicBezTo>
                    <a:pt x="21704" y="701147"/>
                    <a:pt x="14191" y="698035"/>
                    <a:pt x="8652" y="692495"/>
                  </a:cubicBezTo>
                  <a:cubicBezTo>
                    <a:pt x="3112" y="686956"/>
                    <a:pt x="0" y="679442"/>
                    <a:pt x="0" y="671608"/>
                  </a:cubicBezTo>
                  <a:lnTo>
                    <a:pt x="0" y="29539"/>
                  </a:lnTo>
                  <a:cubicBezTo>
                    <a:pt x="0" y="21704"/>
                    <a:pt x="3112" y="14191"/>
                    <a:pt x="8652" y="8652"/>
                  </a:cubicBezTo>
                  <a:cubicBezTo>
                    <a:pt x="14191" y="3112"/>
                    <a:pt x="21704" y="0"/>
                    <a:pt x="29539" y="0"/>
                  </a:cubicBezTo>
                  <a:close/>
                </a:path>
              </a:pathLst>
            </a:custGeom>
            <a:solidFill>
              <a:srgbClr val="000000">
                <a:alpha val="0"/>
              </a:srgbClr>
            </a:solidFill>
            <a:ln w="47625" cap="sq">
              <a:solidFill>
                <a:srgbClr val="000000"/>
              </a:solidFill>
              <a:prstDash val="solid"/>
              <a:miter/>
            </a:ln>
          </p:spPr>
        </p:sp>
        <p:sp>
          <p:nvSpPr>
            <p:cNvPr name="TextBox 18" id="18"/>
            <p:cNvSpPr txBox="true"/>
            <p:nvPr/>
          </p:nvSpPr>
          <p:spPr>
            <a:xfrm>
              <a:off x="0" y="-66675"/>
              <a:ext cx="690292" cy="767822"/>
            </a:xfrm>
            <a:prstGeom prst="rect">
              <a:avLst/>
            </a:prstGeom>
          </p:spPr>
          <p:txBody>
            <a:bodyPr anchor="ctr" rtlCol="false" tIns="50800" lIns="50800" bIns="50800" rIns="50800"/>
            <a:lstStyle/>
            <a:p>
              <a:pPr algn="ctr">
                <a:lnSpc>
                  <a:spcPts val="2800"/>
                </a:lnSpc>
              </a:pPr>
            </a:p>
          </p:txBody>
        </p:sp>
      </p:grpSp>
      <p:sp>
        <p:nvSpPr>
          <p:cNvPr name="AutoShape 19" id="19"/>
          <p:cNvSpPr/>
          <p:nvPr/>
        </p:nvSpPr>
        <p:spPr>
          <a:xfrm>
            <a:off x="2063774" y="6884815"/>
            <a:ext cx="1005631" cy="457200"/>
          </a:xfrm>
          <a:prstGeom prst="line">
            <a:avLst/>
          </a:prstGeom>
          <a:ln cap="rnd" w="57150">
            <a:solidFill>
              <a:srgbClr val="000000"/>
            </a:solidFill>
            <a:prstDash val="sysDot"/>
            <a:headEnd type="none" len="sm" w="sm"/>
            <a:tailEnd type="none" len="sm" w="sm"/>
          </a:ln>
        </p:spPr>
      </p:sp>
      <p:sp>
        <p:nvSpPr>
          <p:cNvPr name="TextBox 20" id="20"/>
          <p:cNvSpPr txBox="true"/>
          <p:nvPr/>
        </p:nvSpPr>
        <p:spPr>
          <a:xfrm rot="0">
            <a:off x="183988" y="6399040"/>
            <a:ext cx="1879786" cy="942975"/>
          </a:xfrm>
          <a:prstGeom prst="rect">
            <a:avLst/>
          </a:prstGeom>
        </p:spPr>
        <p:txBody>
          <a:bodyPr anchor="t" rtlCol="false" tIns="0" lIns="0" bIns="0" rIns="0">
            <a:spAutoFit/>
          </a:bodyPr>
          <a:lstStyle/>
          <a:p>
            <a:pPr algn="ctr">
              <a:lnSpc>
                <a:spcPts val="3600"/>
              </a:lnSpc>
            </a:pPr>
            <a:r>
              <a:rPr lang="en-US" b="true" sz="3000" spc="-1">
                <a:solidFill>
                  <a:srgbClr val="55215B"/>
                </a:solidFill>
                <a:latin typeface="Poppins Medium"/>
                <a:ea typeface="Poppins Medium"/>
                <a:cs typeface="Poppins Medium"/>
                <a:sym typeface="Poppins Medium"/>
              </a:rPr>
              <a:t>Menu des cartes</a:t>
            </a:r>
          </a:p>
        </p:txBody>
      </p:sp>
      <p:grpSp>
        <p:nvGrpSpPr>
          <p:cNvPr name="Group 21" id="21"/>
          <p:cNvGrpSpPr/>
          <p:nvPr/>
        </p:nvGrpSpPr>
        <p:grpSpPr>
          <a:xfrm rot="0">
            <a:off x="3069405" y="1365104"/>
            <a:ext cx="11731267" cy="629436"/>
            <a:chOff x="0" y="0"/>
            <a:chExt cx="3089716" cy="165777"/>
          </a:xfrm>
        </p:grpSpPr>
        <p:sp>
          <p:nvSpPr>
            <p:cNvPr name="Freeform 22" id="22"/>
            <p:cNvSpPr/>
            <p:nvPr/>
          </p:nvSpPr>
          <p:spPr>
            <a:xfrm flipH="false" flipV="false" rot="0">
              <a:off x="0" y="0"/>
              <a:ext cx="3089716" cy="165777"/>
            </a:xfrm>
            <a:custGeom>
              <a:avLst/>
              <a:gdLst/>
              <a:ahLst/>
              <a:cxnLst/>
              <a:rect r="r" b="b" t="t" l="l"/>
              <a:pathLst>
                <a:path h="165777" w="3089716">
                  <a:moveTo>
                    <a:pt x="6599" y="0"/>
                  </a:moveTo>
                  <a:lnTo>
                    <a:pt x="3083117" y="0"/>
                  </a:lnTo>
                  <a:cubicBezTo>
                    <a:pt x="3084867" y="0"/>
                    <a:pt x="3086546" y="695"/>
                    <a:pt x="3087783" y="1933"/>
                  </a:cubicBezTo>
                  <a:cubicBezTo>
                    <a:pt x="3089021" y="3171"/>
                    <a:pt x="3089716" y="4849"/>
                    <a:pt x="3089716" y="6599"/>
                  </a:cubicBezTo>
                  <a:lnTo>
                    <a:pt x="3089716" y="159178"/>
                  </a:lnTo>
                  <a:cubicBezTo>
                    <a:pt x="3089716" y="160928"/>
                    <a:pt x="3089021" y="162607"/>
                    <a:pt x="3087783" y="163845"/>
                  </a:cubicBezTo>
                  <a:cubicBezTo>
                    <a:pt x="3086546" y="165082"/>
                    <a:pt x="3084867" y="165777"/>
                    <a:pt x="3083117" y="165777"/>
                  </a:cubicBezTo>
                  <a:lnTo>
                    <a:pt x="6599" y="165777"/>
                  </a:lnTo>
                  <a:cubicBezTo>
                    <a:pt x="4849" y="165777"/>
                    <a:pt x="3171" y="165082"/>
                    <a:pt x="1933" y="163845"/>
                  </a:cubicBezTo>
                  <a:cubicBezTo>
                    <a:pt x="695" y="162607"/>
                    <a:pt x="0" y="160928"/>
                    <a:pt x="0" y="159178"/>
                  </a:cubicBezTo>
                  <a:lnTo>
                    <a:pt x="0" y="6599"/>
                  </a:lnTo>
                  <a:cubicBezTo>
                    <a:pt x="0" y="4849"/>
                    <a:pt x="695" y="3171"/>
                    <a:pt x="1933" y="1933"/>
                  </a:cubicBezTo>
                  <a:cubicBezTo>
                    <a:pt x="3171" y="695"/>
                    <a:pt x="4849" y="0"/>
                    <a:pt x="6599" y="0"/>
                  </a:cubicBezTo>
                  <a:close/>
                </a:path>
              </a:pathLst>
            </a:custGeom>
            <a:solidFill>
              <a:srgbClr val="000000">
                <a:alpha val="0"/>
              </a:srgbClr>
            </a:solidFill>
            <a:ln w="47625" cap="sq">
              <a:solidFill>
                <a:srgbClr val="000000"/>
              </a:solidFill>
              <a:prstDash val="solid"/>
              <a:miter/>
            </a:ln>
          </p:spPr>
        </p:sp>
        <p:sp>
          <p:nvSpPr>
            <p:cNvPr name="TextBox 23" id="23"/>
            <p:cNvSpPr txBox="true"/>
            <p:nvPr/>
          </p:nvSpPr>
          <p:spPr>
            <a:xfrm>
              <a:off x="0" y="-66675"/>
              <a:ext cx="3089716" cy="232452"/>
            </a:xfrm>
            <a:prstGeom prst="rect">
              <a:avLst/>
            </a:prstGeom>
          </p:spPr>
          <p:txBody>
            <a:bodyPr anchor="ctr" rtlCol="false" tIns="50800" lIns="50800" bIns="50800" rIns="50800"/>
            <a:lstStyle/>
            <a:p>
              <a:pPr algn="ctr">
                <a:lnSpc>
                  <a:spcPts val="2800"/>
                </a:lnSpc>
              </a:pPr>
            </a:p>
          </p:txBody>
        </p:sp>
      </p:grpSp>
      <p:sp>
        <p:nvSpPr>
          <p:cNvPr name="AutoShape 24" id="24"/>
          <p:cNvSpPr/>
          <p:nvPr/>
        </p:nvSpPr>
        <p:spPr>
          <a:xfrm flipH="true">
            <a:off x="8935038" y="721467"/>
            <a:ext cx="1208403" cy="643637"/>
          </a:xfrm>
          <a:prstGeom prst="line">
            <a:avLst/>
          </a:prstGeom>
          <a:ln cap="rnd" w="57150">
            <a:solidFill>
              <a:srgbClr val="000000"/>
            </a:solidFill>
            <a:prstDash val="sysDot"/>
            <a:headEnd type="none" len="sm" w="sm"/>
            <a:tailEnd type="none" len="sm" w="sm"/>
          </a:ln>
        </p:spPr>
      </p:sp>
      <p:sp>
        <p:nvSpPr>
          <p:cNvPr name="TextBox 25" id="25"/>
          <p:cNvSpPr txBox="true"/>
          <p:nvPr/>
        </p:nvSpPr>
        <p:spPr>
          <a:xfrm rot="0">
            <a:off x="8382610" y="235692"/>
            <a:ext cx="3521662" cy="485775"/>
          </a:xfrm>
          <a:prstGeom prst="rect">
            <a:avLst/>
          </a:prstGeom>
        </p:spPr>
        <p:txBody>
          <a:bodyPr anchor="t" rtlCol="false" tIns="0" lIns="0" bIns="0" rIns="0">
            <a:spAutoFit/>
          </a:bodyPr>
          <a:lstStyle/>
          <a:p>
            <a:pPr algn="ctr">
              <a:lnSpc>
                <a:spcPts val="3600"/>
              </a:lnSpc>
            </a:pPr>
            <a:r>
              <a:rPr lang="en-US" b="true" sz="3000" spc="-1">
                <a:solidFill>
                  <a:srgbClr val="000000"/>
                </a:solidFill>
                <a:latin typeface="Poppins Medium"/>
                <a:ea typeface="Poppins Medium"/>
                <a:cs typeface="Poppins Medium"/>
                <a:sym typeface="Poppins Medium"/>
              </a:rPr>
              <a:t>Barre d’outils</a:t>
            </a:r>
          </a:p>
        </p:txBody>
      </p:sp>
      <p:sp>
        <p:nvSpPr>
          <p:cNvPr name="TextBox 26" id="26"/>
          <p:cNvSpPr txBox="true"/>
          <p:nvPr/>
        </p:nvSpPr>
        <p:spPr>
          <a:xfrm rot="0">
            <a:off x="190500" y="190500"/>
            <a:ext cx="5691517" cy="762000"/>
          </a:xfrm>
          <a:prstGeom prst="rect">
            <a:avLst/>
          </a:prstGeom>
        </p:spPr>
        <p:txBody>
          <a:bodyPr anchor="t" rtlCol="false" tIns="0" lIns="0" bIns="0" rIns="0">
            <a:spAutoFit/>
          </a:bodyPr>
          <a:lstStyle/>
          <a:p>
            <a:pPr algn="l">
              <a:lnSpc>
                <a:spcPts val="6000"/>
              </a:lnSpc>
            </a:pPr>
            <a:r>
              <a:rPr lang="en-US" sz="5000" spc="-2" u="sng">
                <a:solidFill>
                  <a:srgbClr val="EB04C6"/>
                </a:solidFill>
                <a:latin typeface="Hammersmith One"/>
                <a:ea typeface="Hammersmith One"/>
                <a:cs typeface="Hammersmith One"/>
                <a:sym typeface="Hammersmith One"/>
              </a:rPr>
              <a:t>L’interface :</a:t>
            </a:r>
          </a:p>
        </p:txBody>
      </p:sp>
    </p:spTree>
  </p:cSld>
  <p:clrMapOvr>
    <a:masterClrMapping/>
  </p:clrMapOvr>
  <p:transition spd="fast">
    <p:fade/>
  </p:transition>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AutoShape 2" id="2"/>
          <p:cNvSpPr/>
          <p:nvPr/>
        </p:nvSpPr>
        <p:spPr>
          <a:xfrm rot="-3387270">
            <a:off x="13071006" y="3953380"/>
            <a:ext cx="13807161" cy="6134480"/>
          </a:xfrm>
          <a:prstGeom prst="rect">
            <a:avLst/>
          </a:prstGeom>
          <a:solidFill>
            <a:srgbClr val="000000"/>
          </a:solidFill>
        </p:spPr>
      </p:sp>
      <p:sp>
        <p:nvSpPr>
          <p:cNvPr name="AutoShape 3" id="3"/>
          <p:cNvSpPr/>
          <p:nvPr/>
        </p:nvSpPr>
        <p:spPr>
          <a:xfrm rot="-3344541">
            <a:off x="13461369" y="-8800892"/>
            <a:ext cx="8854294" cy="12711127"/>
          </a:xfrm>
          <a:prstGeom prst="rect">
            <a:avLst/>
          </a:prstGeom>
          <a:solidFill>
            <a:srgbClr val="EB04C6"/>
          </a:solidFill>
        </p:spPr>
      </p:sp>
      <p:sp>
        <p:nvSpPr>
          <p:cNvPr name="Freeform 4" id="4"/>
          <p:cNvSpPr/>
          <p:nvPr/>
        </p:nvSpPr>
        <p:spPr>
          <a:xfrm flipH="false" flipV="false" rot="0">
            <a:off x="190500" y="3852632"/>
            <a:ext cx="17068800" cy="938784"/>
          </a:xfrm>
          <a:custGeom>
            <a:avLst/>
            <a:gdLst/>
            <a:ahLst/>
            <a:cxnLst/>
            <a:rect r="r" b="b" t="t" l="l"/>
            <a:pathLst>
              <a:path h="938784" w="17068800">
                <a:moveTo>
                  <a:pt x="0" y="0"/>
                </a:moveTo>
                <a:lnTo>
                  <a:pt x="17068800" y="0"/>
                </a:lnTo>
                <a:lnTo>
                  <a:pt x="17068800" y="938784"/>
                </a:lnTo>
                <a:lnTo>
                  <a:pt x="0" y="938784"/>
                </a:lnTo>
                <a:lnTo>
                  <a:pt x="0" y="0"/>
                </a:lnTo>
                <a:close/>
              </a:path>
            </a:pathLst>
          </a:custGeom>
          <a:blipFill>
            <a:blip r:embed="rId2"/>
            <a:stretch>
              <a:fillRect l="0" t="0" r="0" b="0"/>
            </a:stretch>
          </a:blipFill>
        </p:spPr>
      </p:sp>
      <p:grpSp>
        <p:nvGrpSpPr>
          <p:cNvPr name="Group 5" id="5"/>
          <p:cNvGrpSpPr/>
          <p:nvPr/>
        </p:nvGrpSpPr>
        <p:grpSpPr>
          <a:xfrm rot="0">
            <a:off x="4323744" y="3852632"/>
            <a:ext cx="1258046" cy="938784"/>
            <a:chOff x="0" y="0"/>
            <a:chExt cx="331337" cy="247252"/>
          </a:xfrm>
        </p:grpSpPr>
        <p:sp>
          <p:nvSpPr>
            <p:cNvPr name="Freeform 6" id="6"/>
            <p:cNvSpPr/>
            <p:nvPr/>
          </p:nvSpPr>
          <p:spPr>
            <a:xfrm flipH="false" flipV="false" rot="0">
              <a:off x="0" y="0"/>
              <a:ext cx="331337" cy="247252"/>
            </a:xfrm>
            <a:custGeom>
              <a:avLst/>
              <a:gdLst/>
              <a:ahLst/>
              <a:cxnLst/>
              <a:rect r="r" b="b" t="t" l="l"/>
              <a:pathLst>
                <a:path h="247252" w="331337">
                  <a:moveTo>
                    <a:pt x="61539" y="0"/>
                  </a:moveTo>
                  <a:lnTo>
                    <a:pt x="269798" y="0"/>
                  </a:lnTo>
                  <a:cubicBezTo>
                    <a:pt x="286119" y="0"/>
                    <a:pt x="301772" y="6484"/>
                    <a:pt x="313313" y="18024"/>
                  </a:cubicBezTo>
                  <a:cubicBezTo>
                    <a:pt x="324854" y="29565"/>
                    <a:pt x="331337" y="45218"/>
                    <a:pt x="331337" y="61539"/>
                  </a:cubicBezTo>
                  <a:lnTo>
                    <a:pt x="331337" y="185713"/>
                  </a:lnTo>
                  <a:cubicBezTo>
                    <a:pt x="331337" y="202034"/>
                    <a:pt x="324854" y="217686"/>
                    <a:pt x="313313" y="229227"/>
                  </a:cubicBezTo>
                  <a:cubicBezTo>
                    <a:pt x="301772" y="240768"/>
                    <a:pt x="286119" y="247252"/>
                    <a:pt x="269798" y="247252"/>
                  </a:cubicBezTo>
                  <a:lnTo>
                    <a:pt x="61539" y="247252"/>
                  </a:lnTo>
                  <a:cubicBezTo>
                    <a:pt x="45218" y="247252"/>
                    <a:pt x="29565" y="240768"/>
                    <a:pt x="18024" y="229227"/>
                  </a:cubicBezTo>
                  <a:cubicBezTo>
                    <a:pt x="6484" y="217686"/>
                    <a:pt x="0" y="202034"/>
                    <a:pt x="0" y="185713"/>
                  </a:cubicBezTo>
                  <a:lnTo>
                    <a:pt x="0" y="61539"/>
                  </a:lnTo>
                  <a:cubicBezTo>
                    <a:pt x="0" y="45218"/>
                    <a:pt x="6484" y="29565"/>
                    <a:pt x="18024" y="18024"/>
                  </a:cubicBezTo>
                  <a:cubicBezTo>
                    <a:pt x="29565" y="6484"/>
                    <a:pt x="45218" y="0"/>
                    <a:pt x="61539" y="0"/>
                  </a:cubicBezTo>
                  <a:close/>
                </a:path>
              </a:pathLst>
            </a:custGeom>
            <a:solidFill>
              <a:srgbClr val="000000">
                <a:alpha val="0"/>
              </a:srgbClr>
            </a:solidFill>
            <a:ln w="47625" cap="sq">
              <a:solidFill>
                <a:srgbClr val="000000"/>
              </a:solidFill>
              <a:prstDash val="solid"/>
              <a:miter/>
            </a:ln>
          </p:spPr>
        </p:sp>
        <p:sp>
          <p:nvSpPr>
            <p:cNvPr name="TextBox 7" id="7"/>
            <p:cNvSpPr txBox="true"/>
            <p:nvPr/>
          </p:nvSpPr>
          <p:spPr>
            <a:xfrm>
              <a:off x="0" y="-66675"/>
              <a:ext cx="331337" cy="313927"/>
            </a:xfrm>
            <a:prstGeom prst="rect">
              <a:avLst/>
            </a:prstGeom>
          </p:spPr>
          <p:txBody>
            <a:bodyPr anchor="ctr" rtlCol="false" tIns="50800" lIns="50800" bIns="50800" rIns="50800"/>
            <a:lstStyle/>
            <a:p>
              <a:pPr algn="ctr">
                <a:lnSpc>
                  <a:spcPts val="2800"/>
                </a:lnSpc>
              </a:pPr>
            </a:p>
          </p:txBody>
        </p:sp>
      </p:grpSp>
      <p:sp>
        <p:nvSpPr>
          <p:cNvPr name="AutoShape 8" id="8"/>
          <p:cNvSpPr/>
          <p:nvPr/>
        </p:nvSpPr>
        <p:spPr>
          <a:xfrm>
            <a:off x="2644938" y="2439657"/>
            <a:ext cx="2307829" cy="1412975"/>
          </a:xfrm>
          <a:prstGeom prst="line">
            <a:avLst/>
          </a:prstGeom>
          <a:ln cap="rnd" w="57150">
            <a:solidFill>
              <a:srgbClr val="000000"/>
            </a:solidFill>
            <a:prstDash val="sysDot"/>
            <a:headEnd type="none" len="sm" w="sm"/>
            <a:tailEnd type="none" len="sm" w="sm"/>
          </a:ln>
        </p:spPr>
      </p:sp>
      <p:sp>
        <p:nvSpPr>
          <p:cNvPr name="TextBox 9" id="9"/>
          <p:cNvSpPr txBox="true"/>
          <p:nvPr/>
        </p:nvSpPr>
        <p:spPr>
          <a:xfrm rot="0">
            <a:off x="372230" y="1496682"/>
            <a:ext cx="4545416" cy="942975"/>
          </a:xfrm>
          <a:prstGeom prst="rect">
            <a:avLst/>
          </a:prstGeom>
        </p:spPr>
        <p:txBody>
          <a:bodyPr anchor="t" rtlCol="false" tIns="0" lIns="0" bIns="0" rIns="0">
            <a:spAutoFit/>
          </a:bodyPr>
          <a:lstStyle/>
          <a:p>
            <a:pPr algn="ctr">
              <a:lnSpc>
                <a:spcPts val="3600"/>
              </a:lnSpc>
            </a:pPr>
            <a:r>
              <a:rPr lang="en-US" sz="3000" b="true">
                <a:solidFill>
                  <a:srgbClr val="000000"/>
                </a:solidFill>
                <a:latin typeface="Poppins Medium"/>
                <a:ea typeface="Poppins Medium"/>
                <a:cs typeface="Poppins Medium"/>
                <a:sym typeface="Poppins Medium"/>
              </a:rPr>
              <a:t>Changer de mode</a:t>
            </a:r>
          </a:p>
          <a:p>
            <a:pPr algn="ctr">
              <a:lnSpc>
                <a:spcPts val="3600"/>
              </a:lnSpc>
            </a:pPr>
            <a:r>
              <a:rPr lang="en-US" b="true" sz="3000" spc="-1">
                <a:solidFill>
                  <a:srgbClr val="000000"/>
                </a:solidFill>
                <a:latin typeface="Poppins Medium"/>
                <a:ea typeface="Poppins Medium"/>
                <a:cs typeface="Poppins Medium"/>
                <a:sym typeface="Poppins Medium"/>
              </a:rPr>
              <a:t>(Terrain / Evènements)</a:t>
            </a:r>
          </a:p>
        </p:txBody>
      </p:sp>
      <p:sp>
        <p:nvSpPr>
          <p:cNvPr name="TextBox 10" id="10"/>
          <p:cNvSpPr txBox="true"/>
          <p:nvPr/>
        </p:nvSpPr>
        <p:spPr>
          <a:xfrm rot="0">
            <a:off x="190500" y="190500"/>
            <a:ext cx="5691517" cy="762000"/>
          </a:xfrm>
          <a:prstGeom prst="rect">
            <a:avLst/>
          </a:prstGeom>
        </p:spPr>
        <p:txBody>
          <a:bodyPr anchor="t" rtlCol="false" tIns="0" lIns="0" bIns="0" rIns="0">
            <a:spAutoFit/>
          </a:bodyPr>
          <a:lstStyle/>
          <a:p>
            <a:pPr algn="l">
              <a:lnSpc>
                <a:spcPts val="6000"/>
              </a:lnSpc>
            </a:pPr>
            <a:r>
              <a:rPr lang="en-US" sz="5000" spc="-2" u="sng">
                <a:solidFill>
                  <a:srgbClr val="EB04C6"/>
                </a:solidFill>
                <a:latin typeface="Hammersmith One"/>
                <a:ea typeface="Hammersmith One"/>
                <a:cs typeface="Hammersmith One"/>
                <a:sym typeface="Hammersmith One"/>
              </a:rPr>
              <a:t>La barre d’outils :</a:t>
            </a:r>
          </a:p>
        </p:txBody>
      </p:sp>
      <p:grpSp>
        <p:nvGrpSpPr>
          <p:cNvPr name="Group 11" id="11"/>
          <p:cNvGrpSpPr/>
          <p:nvPr/>
        </p:nvGrpSpPr>
        <p:grpSpPr>
          <a:xfrm rot="0">
            <a:off x="5574170" y="3852632"/>
            <a:ext cx="2785429" cy="938784"/>
            <a:chOff x="0" y="0"/>
            <a:chExt cx="733611" cy="247252"/>
          </a:xfrm>
        </p:grpSpPr>
        <p:sp>
          <p:nvSpPr>
            <p:cNvPr name="Freeform 12" id="12"/>
            <p:cNvSpPr/>
            <p:nvPr/>
          </p:nvSpPr>
          <p:spPr>
            <a:xfrm flipH="false" flipV="false" rot="0">
              <a:off x="0" y="0"/>
              <a:ext cx="733611" cy="247252"/>
            </a:xfrm>
            <a:custGeom>
              <a:avLst/>
              <a:gdLst/>
              <a:ahLst/>
              <a:cxnLst/>
              <a:rect r="r" b="b" t="t" l="l"/>
              <a:pathLst>
                <a:path h="247252" w="733611">
                  <a:moveTo>
                    <a:pt x="27794" y="0"/>
                  </a:moveTo>
                  <a:lnTo>
                    <a:pt x="705817" y="0"/>
                  </a:lnTo>
                  <a:cubicBezTo>
                    <a:pt x="721167" y="0"/>
                    <a:pt x="733611" y="12444"/>
                    <a:pt x="733611" y="27794"/>
                  </a:cubicBezTo>
                  <a:lnTo>
                    <a:pt x="733611" y="219457"/>
                  </a:lnTo>
                  <a:cubicBezTo>
                    <a:pt x="733611" y="226829"/>
                    <a:pt x="730683" y="233899"/>
                    <a:pt x="725470" y="239111"/>
                  </a:cubicBezTo>
                  <a:cubicBezTo>
                    <a:pt x="720258" y="244323"/>
                    <a:pt x="713188" y="247252"/>
                    <a:pt x="705817" y="247252"/>
                  </a:cubicBezTo>
                  <a:lnTo>
                    <a:pt x="27794" y="247252"/>
                  </a:lnTo>
                  <a:cubicBezTo>
                    <a:pt x="20423" y="247252"/>
                    <a:pt x="13353" y="244323"/>
                    <a:pt x="8141" y="239111"/>
                  </a:cubicBezTo>
                  <a:cubicBezTo>
                    <a:pt x="2928" y="233899"/>
                    <a:pt x="0" y="226829"/>
                    <a:pt x="0" y="219457"/>
                  </a:cubicBezTo>
                  <a:lnTo>
                    <a:pt x="0" y="27794"/>
                  </a:lnTo>
                  <a:cubicBezTo>
                    <a:pt x="0" y="12444"/>
                    <a:pt x="12444" y="0"/>
                    <a:pt x="27794" y="0"/>
                  </a:cubicBezTo>
                  <a:close/>
                </a:path>
              </a:pathLst>
            </a:custGeom>
            <a:solidFill>
              <a:srgbClr val="000000">
                <a:alpha val="0"/>
              </a:srgbClr>
            </a:solidFill>
            <a:ln w="47625" cap="sq">
              <a:solidFill>
                <a:srgbClr val="000000"/>
              </a:solidFill>
              <a:prstDash val="solid"/>
              <a:miter/>
            </a:ln>
          </p:spPr>
        </p:sp>
        <p:sp>
          <p:nvSpPr>
            <p:cNvPr name="TextBox 13" id="13"/>
            <p:cNvSpPr txBox="true"/>
            <p:nvPr/>
          </p:nvSpPr>
          <p:spPr>
            <a:xfrm>
              <a:off x="0" y="-66675"/>
              <a:ext cx="733611" cy="313927"/>
            </a:xfrm>
            <a:prstGeom prst="rect">
              <a:avLst/>
            </a:prstGeom>
          </p:spPr>
          <p:txBody>
            <a:bodyPr anchor="ctr" rtlCol="false" tIns="50800" lIns="50800" bIns="50800" rIns="50800"/>
            <a:lstStyle/>
            <a:p>
              <a:pPr algn="ctr">
                <a:lnSpc>
                  <a:spcPts val="2800"/>
                </a:lnSpc>
              </a:pPr>
            </a:p>
          </p:txBody>
        </p:sp>
      </p:grpSp>
      <p:sp>
        <p:nvSpPr>
          <p:cNvPr name="AutoShape 14" id="14"/>
          <p:cNvSpPr/>
          <p:nvPr/>
        </p:nvSpPr>
        <p:spPr>
          <a:xfrm flipH="true">
            <a:off x="5095134" y="4791416"/>
            <a:ext cx="1871751" cy="1409700"/>
          </a:xfrm>
          <a:prstGeom prst="line">
            <a:avLst/>
          </a:prstGeom>
          <a:ln cap="rnd" w="57150">
            <a:solidFill>
              <a:srgbClr val="000000"/>
            </a:solidFill>
            <a:prstDash val="sysDot"/>
            <a:headEnd type="none" len="sm" w="sm"/>
            <a:tailEnd type="none" len="sm" w="sm"/>
          </a:ln>
        </p:spPr>
      </p:sp>
      <p:sp>
        <p:nvSpPr>
          <p:cNvPr name="TextBox 15" id="15"/>
          <p:cNvSpPr txBox="true"/>
          <p:nvPr/>
        </p:nvSpPr>
        <p:spPr>
          <a:xfrm rot="0">
            <a:off x="3223382" y="6172541"/>
            <a:ext cx="3743503" cy="485775"/>
          </a:xfrm>
          <a:prstGeom prst="rect">
            <a:avLst/>
          </a:prstGeom>
        </p:spPr>
        <p:txBody>
          <a:bodyPr anchor="t" rtlCol="false" tIns="0" lIns="0" bIns="0" rIns="0">
            <a:spAutoFit/>
          </a:bodyPr>
          <a:lstStyle/>
          <a:p>
            <a:pPr algn="ctr">
              <a:lnSpc>
                <a:spcPts val="3600"/>
              </a:lnSpc>
            </a:pPr>
            <a:r>
              <a:rPr lang="en-US" sz="3000" b="true">
                <a:solidFill>
                  <a:srgbClr val="000000"/>
                </a:solidFill>
                <a:latin typeface="Poppins Medium"/>
                <a:ea typeface="Poppins Medium"/>
                <a:cs typeface="Poppins Medium"/>
                <a:sym typeface="Poppins Medium"/>
              </a:rPr>
              <a:t>Calques de terrain</a:t>
            </a:r>
          </a:p>
        </p:txBody>
      </p:sp>
      <p:grpSp>
        <p:nvGrpSpPr>
          <p:cNvPr name="Group 16" id="16"/>
          <p:cNvGrpSpPr/>
          <p:nvPr/>
        </p:nvGrpSpPr>
        <p:grpSpPr>
          <a:xfrm rot="0">
            <a:off x="8357695" y="3852632"/>
            <a:ext cx="2794954" cy="938784"/>
            <a:chOff x="0" y="0"/>
            <a:chExt cx="736120" cy="247252"/>
          </a:xfrm>
        </p:grpSpPr>
        <p:sp>
          <p:nvSpPr>
            <p:cNvPr name="Freeform 17" id="17"/>
            <p:cNvSpPr/>
            <p:nvPr/>
          </p:nvSpPr>
          <p:spPr>
            <a:xfrm flipH="false" flipV="false" rot="0">
              <a:off x="0" y="0"/>
              <a:ext cx="736120" cy="247252"/>
            </a:xfrm>
            <a:custGeom>
              <a:avLst/>
              <a:gdLst/>
              <a:ahLst/>
              <a:cxnLst/>
              <a:rect r="r" b="b" t="t" l="l"/>
              <a:pathLst>
                <a:path h="247252" w="736120">
                  <a:moveTo>
                    <a:pt x="27700" y="0"/>
                  </a:moveTo>
                  <a:lnTo>
                    <a:pt x="708420" y="0"/>
                  </a:lnTo>
                  <a:cubicBezTo>
                    <a:pt x="715766" y="0"/>
                    <a:pt x="722812" y="2918"/>
                    <a:pt x="728007" y="8113"/>
                  </a:cubicBezTo>
                  <a:cubicBezTo>
                    <a:pt x="733201" y="13308"/>
                    <a:pt x="736120" y="20353"/>
                    <a:pt x="736120" y="27700"/>
                  </a:cubicBezTo>
                  <a:lnTo>
                    <a:pt x="736120" y="219552"/>
                  </a:lnTo>
                  <a:cubicBezTo>
                    <a:pt x="736120" y="226899"/>
                    <a:pt x="733201" y="233944"/>
                    <a:pt x="728007" y="239139"/>
                  </a:cubicBezTo>
                  <a:cubicBezTo>
                    <a:pt x="722812" y="244333"/>
                    <a:pt x="715766" y="247252"/>
                    <a:pt x="708420" y="247252"/>
                  </a:cubicBezTo>
                  <a:lnTo>
                    <a:pt x="27700" y="247252"/>
                  </a:lnTo>
                  <a:cubicBezTo>
                    <a:pt x="20353" y="247252"/>
                    <a:pt x="13308" y="244333"/>
                    <a:pt x="8113" y="239139"/>
                  </a:cubicBezTo>
                  <a:cubicBezTo>
                    <a:pt x="2918" y="233944"/>
                    <a:pt x="0" y="226899"/>
                    <a:pt x="0" y="219552"/>
                  </a:cubicBezTo>
                  <a:lnTo>
                    <a:pt x="0" y="27700"/>
                  </a:lnTo>
                  <a:cubicBezTo>
                    <a:pt x="0" y="20353"/>
                    <a:pt x="2918" y="13308"/>
                    <a:pt x="8113" y="8113"/>
                  </a:cubicBezTo>
                  <a:cubicBezTo>
                    <a:pt x="13308" y="2918"/>
                    <a:pt x="20353" y="0"/>
                    <a:pt x="27700" y="0"/>
                  </a:cubicBezTo>
                  <a:close/>
                </a:path>
              </a:pathLst>
            </a:custGeom>
            <a:solidFill>
              <a:srgbClr val="000000">
                <a:alpha val="0"/>
              </a:srgbClr>
            </a:solidFill>
            <a:ln w="47625" cap="sq">
              <a:solidFill>
                <a:srgbClr val="000000"/>
              </a:solidFill>
              <a:prstDash val="solid"/>
              <a:miter/>
            </a:ln>
          </p:spPr>
        </p:sp>
        <p:sp>
          <p:nvSpPr>
            <p:cNvPr name="TextBox 18" id="18"/>
            <p:cNvSpPr txBox="true"/>
            <p:nvPr/>
          </p:nvSpPr>
          <p:spPr>
            <a:xfrm>
              <a:off x="0" y="-66675"/>
              <a:ext cx="736120" cy="313927"/>
            </a:xfrm>
            <a:prstGeom prst="rect">
              <a:avLst/>
            </a:prstGeom>
          </p:spPr>
          <p:txBody>
            <a:bodyPr anchor="ctr" rtlCol="false" tIns="50800" lIns="50800" bIns="50800" rIns="50800"/>
            <a:lstStyle/>
            <a:p>
              <a:pPr algn="ctr">
                <a:lnSpc>
                  <a:spcPts val="2800"/>
                </a:lnSpc>
              </a:pPr>
            </a:p>
          </p:txBody>
        </p:sp>
      </p:grpSp>
      <p:sp>
        <p:nvSpPr>
          <p:cNvPr name="AutoShape 19" id="19"/>
          <p:cNvSpPr/>
          <p:nvPr/>
        </p:nvSpPr>
        <p:spPr>
          <a:xfrm>
            <a:off x="7892393" y="2442932"/>
            <a:ext cx="1862779" cy="1409700"/>
          </a:xfrm>
          <a:prstGeom prst="line">
            <a:avLst/>
          </a:prstGeom>
          <a:ln cap="rnd" w="57150">
            <a:solidFill>
              <a:srgbClr val="000000"/>
            </a:solidFill>
            <a:prstDash val="sysDot"/>
            <a:headEnd type="none" len="sm" w="sm"/>
            <a:tailEnd type="none" len="sm" w="sm"/>
          </a:ln>
        </p:spPr>
      </p:sp>
      <p:sp>
        <p:nvSpPr>
          <p:cNvPr name="TextBox 20" id="20"/>
          <p:cNvSpPr txBox="true"/>
          <p:nvPr/>
        </p:nvSpPr>
        <p:spPr>
          <a:xfrm rot="0">
            <a:off x="5403421" y="1042757"/>
            <a:ext cx="4977943" cy="1400175"/>
          </a:xfrm>
          <a:prstGeom prst="rect">
            <a:avLst/>
          </a:prstGeom>
        </p:spPr>
        <p:txBody>
          <a:bodyPr anchor="t" rtlCol="false" tIns="0" lIns="0" bIns="0" rIns="0">
            <a:spAutoFit/>
          </a:bodyPr>
          <a:lstStyle/>
          <a:p>
            <a:pPr algn="ctr">
              <a:lnSpc>
                <a:spcPts val="3600"/>
              </a:lnSpc>
            </a:pPr>
            <a:r>
              <a:rPr lang="en-US" sz="3000" b="true">
                <a:solidFill>
                  <a:srgbClr val="000000"/>
                </a:solidFill>
                <a:latin typeface="Poppins Medium"/>
                <a:ea typeface="Poppins Medium"/>
                <a:cs typeface="Poppins Medium"/>
                <a:sym typeface="Poppins Medium"/>
              </a:rPr>
              <a:t>Outils de terrain</a:t>
            </a:r>
          </a:p>
          <a:p>
            <a:pPr algn="ctr">
              <a:lnSpc>
                <a:spcPts val="3600"/>
              </a:lnSpc>
            </a:pPr>
            <a:r>
              <a:rPr lang="en-US" sz="3000" b="true">
                <a:solidFill>
                  <a:srgbClr val="000000"/>
                </a:solidFill>
                <a:latin typeface="Poppins Medium"/>
                <a:ea typeface="Poppins Medium"/>
                <a:cs typeface="Poppins Medium"/>
                <a:sym typeface="Poppins Medium"/>
              </a:rPr>
              <a:t>(Crayon / Zones / Remplissage / Ombres</a:t>
            </a:r>
            <a:r>
              <a:rPr lang="en-US" sz="3000" b="true">
                <a:solidFill>
                  <a:srgbClr val="000000"/>
                </a:solidFill>
                <a:latin typeface="Poppins Medium"/>
                <a:ea typeface="Poppins Medium"/>
                <a:cs typeface="Poppins Medium"/>
                <a:sym typeface="Poppins Medium"/>
              </a:rPr>
              <a:t> </a:t>
            </a:r>
          </a:p>
        </p:txBody>
      </p:sp>
      <p:sp>
        <p:nvSpPr>
          <p:cNvPr name="AutoShape 21" id="21"/>
          <p:cNvSpPr/>
          <p:nvPr/>
        </p:nvSpPr>
        <p:spPr>
          <a:xfrm flipH="true">
            <a:off x="12261477" y="4791416"/>
            <a:ext cx="1229858" cy="1409700"/>
          </a:xfrm>
          <a:prstGeom prst="line">
            <a:avLst/>
          </a:prstGeom>
          <a:ln cap="rnd" w="57150">
            <a:solidFill>
              <a:srgbClr val="000000"/>
            </a:solidFill>
            <a:prstDash val="sysDot"/>
            <a:headEnd type="none" len="sm" w="sm"/>
            <a:tailEnd type="none" len="sm" w="sm"/>
          </a:ln>
        </p:spPr>
      </p:sp>
      <p:sp>
        <p:nvSpPr>
          <p:cNvPr name="TextBox 22" id="22"/>
          <p:cNvSpPr txBox="true"/>
          <p:nvPr/>
        </p:nvSpPr>
        <p:spPr>
          <a:xfrm rot="0">
            <a:off x="9552084" y="6172541"/>
            <a:ext cx="5418787" cy="485775"/>
          </a:xfrm>
          <a:prstGeom prst="rect">
            <a:avLst/>
          </a:prstGeom>
        </p:spPr>
        <p:txBody>
          <a:bodyPr anchor="t" rtlCol="false" tIns="0" lIns="0" bIns="0" rIns="0">
            <a:spAutoFit/>
          </a:bodyPr>
          <a:lstStyle/>
          <a:p>
            <a:pPr algn="ctr">
              <a:lnSpc>
                <a:spcPts val="3600"/>
              </a:lnSpc>
            </a:pPr>
            <a:r>
              <a:rPr lang="en-US" sz="3000" b="true">
                <a:solidFill>
                  <a:srgbClr val="000000"/>
                </a:solidFill>
                <a:latin typeface="Poppins Medium"/>
                <a:ea typeface="Poppins Medium"/>
                <a:cs typeface="Poppins Medium"/>
                <a:sym typeface="Poppins Medium"/>
              </a:rPr>
              <a:t>Base de données/ Plugins</a:t>
            </a:r>
          </a:p>
        </p:txBody>
      </p:sp>
      <p:grpSp>
        <p:nvGrpSpPr>
          <p:cNvPr name="Group 23" id="23"/>
          <p:cNvGrpSpPr/>
          <p:nvPr/>
        </p:nvGrpSpPr>
        <p:grpSpPr>
          <a:xfrm rot="0">
            <a:off x="12867289" y="3852632"/>
            <a:ext cx="1248094" cy="938784"/>
            <a:chOff x="0" y="0"/>
            <a:chExt cx="328716" cy="247252"/>
          </a:xfrm>
        </p:grpSpPr>
        <p:sp>
          <p:nvSpPr>
            <p:cNvPr name="Freeform 24" id="24"/>
            <p:cNvSpPr/>
            <p:nvPr/>
          </p:nvSpPr>
          <p:spPr>
            <a:xfrm flipH="false" flipV="false" rot="0">
              <a:off x="0" y="0"/>
              <a:ext cx="328716" cy="247252"/>
            </a:xfrm>
            <a:custGeom>
              <a:avLst/>
              <a:gdLst/>
              <a:ahLst/>
              <a:cxnLst/>
              <a:rect r="r" b="b" t="t" l="l"/>
              <a:pathLst>
                <a:path h="247252" w="328716">
                  <a:moveTo>
                    <a:pt x="62030" y="0"/>
                  </a:moveTo>
                  <a:lnTo>
                    <a:pt x="266686" y="0"/>
                  </a:lnTo>
                  <a:cubicBezTo>
                    <a:pt x="300944" y="0"/>
                    <a:pt x="328716" y="27772"/>
                    <a:pt x="328716" y="62030"/>
                  </a:cubicBezTo>
                  <a:lnTo>
                    <a:pt x="328716" y="185222"/>
                  </a:lnTo>
                  <a:cubicBezTo>
                    <a:pt x="328716" y="219480"/>
                    <a:pt x="300944" y="247252"/>
                    <a:pt x="266686" y="247252"/>
                  </a:cubicBezTo>
                  <a:lnTo>
                    <a:pt x="62030" y="247252"/>
                  </a:lnTo>
                  <a:cubicBezTo>
                    <a:pt x="27772" y="247252"/>
                    <a:pt x="0" y="219480"/>
                    <a:pt x="0" y="185222"/>
                  </a:cubicBezTo>
                  <a:lnTo>
                    <a:pt x="0" y="62030"/>
                  </a:lnTo>
                  <a:cubicBezTo>
                    <a:pt x="0" y="27772"/>
                    <a:pt x="27772" y="0"/>
                    <a:pt x="62030" y="0"/>
                  </a:cubicBezTo>
                  <a:close/>
                </a:path>
              </a:pathLst>
            </a:custGeom>
            <a:solidFill>
              <a:srgbClr val="000000">
                <a:alpha val="0"/>
              </a:srgbClr>
            </a:solidFill>
            <a:ln w="47625" cap="sq">
              <a:solidFill>
                <a:srgbClr val="000000"/>
              </a:solidFill>
              <a:prstDash val="solid"/>
              <a:miter/>
            </a:ln>
          </p:spPr>
        </p:sp>
        <p:sp>
          <p:nvSpPr>
            <p:cNvPr name="TextBox 25" id="25"/>
            <p:cNvSpPr txBox="true"/>
            <p:nvPr/>
          </p:nvSpPr>
          <p:spPr>
            <a:xfrm>
              <a:off x="0" y="-66675"/>
              <a:ext cx="328716" cy="313927"/>
            </a:xfrm>
            <a:prstGeom prst="rect">
              <a:avLst/>
            </a:prstGeom>
          </p:spPr>
          <p:txBody>
            <a:bodyPr anchor="ctr" rtlCol="false" tIns="50800" lIns="50800" bIns="50800" rIns="50800"/>
            <a:lstStyle/>
            <a:p>
              <a:pPr algn="ctr">
                <a:lnSpc>
                  <a:spcPts val="2800"/>
                </a:lnSpc>
              </a:pPr>
            </a:p>
          </p:txBody>
        </p:sp>
      </p:grpSp>
      <p:grpSp>
        <p:nvGrpSpPr>
          <p:cNvPr name="Group 26" id="26"/>
          <p:cNvGrpSpPr/>
          <p:nvPr/>
        </p:nvGrpSpPr>
        <p:grpSpPr>
          <a:xfrm rot="0">
            <a:off x="15736370" y="3852632"/>
            <a:ext cx="1290305" cy="938784"/>
            <a:chOff x="0" y="0"/>
            <a:chExt cx="339834" cy="247252"/>
          </a:xfrm>
        </p:grpSpPr>
        <p:sp>
          <p:nvSpPr>
            <p:cNvPr name="Freeform 27" id="27"/>
            <p:cNvSpPr/>
            <p:nvPr/>
          </p:nvSpPr>
          <p:spPr>
            <a:xfrm flipH="false" flipV="false" rot="0">
              <a:off x="0" y="0"/>
              <a:ext cx="339833" cy="247252"/>
            </a:xfrm>
            <a:custGeom>
              <a:avLst/>
              <a:gdLst/>
              <a:ahLst/>
              <a:cxnLst/>
              <a:rect r="r" b="b" t="t" l="l"/>
              <a:pathLst>
                <a:path h="247252" w="339833">
                  <a:moveTo>
                    <a:pt x="60001" y="0"/>
                  </a:moveTo>
                  <a:lnTo>
                    <a:pt x="279833" y="0"/>
                  </a:lnTo>
                  <a:cubicBezTo>
                    <a:pt x="312970" y="0"/>
                    <a:pt x="339833" y="26863"/>
                    <a:pt x="339833" y="60001"/>
                  </a:cubicBezTo>
                  <a:lnTo>
                    <a:pt x="339833" y="187251"/>
                  </a:lnTo>
                  <a:cubicBezTo>
                    <a:pt x="339833" y="220389"/>
                    <a:pt x="312970" y="247252"/>
                    <a:pt x="279833" y="247252"/>
                  </a:cubicBezTo>
                  <a:lnTo>
                    <a:pt x="60001" y="247252"/>
                  </a:lnTo>
                  <a:cubicBezTo>
                    <a:pt x="26863" y="247252"/>
                    <a:pt x="0" y="220389"/>
                    <a:pt x="0" y="187251"/>
                  </a:cubicBezTo>
                  <a:lnTo>
                    <a:pt x="0" y="60001"/>
                  </a:lnTo>
                  <a:cubicBezTo>
                    <a:pt x="0" y="26863"/>
                    <a:pt x="26863" y="0"/>
                    <a:pt x="60001" y="0"/>
                  </a:cubicBezTo>
                  <a:close/>
                </a:path>
              </a:pathLst>
            </a:custGeom>
            <a:solidFill>
              <a:srgbClr val="000000">
                <a:alpha val="0"/>
              </a:srgbClr>
            </a:solidFill>
            <a:ln w="47625" cap="sq">
              <a:solidFill>
                <a:srgbClr val="000000"/>
              </a:solidFill>
              <a:prstDash val="solid"/>
              <a:miter/>
            </a:ln>
          </p:spPr>
        </p:sp>
        <p:sp>
          <p:nvSpPr>
            <p:cNvPr name="TextBox 28" id="28"/>
            <p:cNvSpPr txBox="true"/>
            <p:nvPr/>
          </p:nvSpPr>
          <p:spPr>
            <a:xfrm>
              <a:off x="0" y="-66675"/>
              <a:ext cx="339834" cy="313927"/>
            </a:xfrm>
            <a:prstGeom prst="rect">
              <a:avLst/>
            </a:prstGeom>
          </p:spPr>
          <p:txBody>
            <a:bodyPr anchor="ctr" rtlCol="false" tIns="50800" lIns="50800" bIns="50800" rIns="50800"/>
            <a:lstStyle/>
            <a:p>
              <a:pPr algn="ctr">
                <a:lnSpc>
                  <a:spcPts val="2800"/>
                </a:lnSpc>
              </a:pPr>
            </a:p>
          </p:txBody>
        </p:sp>
      </p:grpSp>
      <p:sp>
        <p:nvSpPr>
          <p:cNvPr name="AutoShape 29" id="29"/>
          <p:cNvSpPr/>
          <p:nvPr/>
        </p:nvSpPr>
        <p:spPr>
          <a:xfrm flipH="true" flipV="true">
            <a:off x="12991895" y="2442932"/>
            <a:ext cx="3389628" cy="1409700"/>
          </a:xfrm>
          <a:prstGeom prst="line">
            <a:avLst/>
          </a:prstGeom>
          <a:ln cap="rnd" w="57150">
            <a:solidFill>
              <a:srgbClr val="000000"/>
            </a:solidFill>
            <a:prstDash val="sysDot"/>
            <a:headEnd type="none" len="sm" w="sm"/>
            <a:tailEnd type="none" len="sm" w="sm"/>
          </a:ln>
        </p:spPr>
      </p:sp>
      <p:sp>
        <p:nvSpPr>
          <p:cNvPr name="TextBox 30" id="30"/>
          <p:cNvSpPr txBox="true"/>
          <p:nvPr/>
        </p:nvSpPr>
        <p:spPr>
          <a:xfrm rot="0">
            <a:off x="10868684" y="1499957"/>
            <a:ext cx="4246423" cy="942975"/>
          </a:xfrm>
          <a:prstGeom prst="rect">
            <a:avLst/>
          </a:prstGeom>
        </p:spPr>
        <p:txBody>
          <a:bodyPr anchor="t" rtlCol="false" tIns="0" lIns="0" bIns="0" rIns="0">
            <a:spAutoFit/>
          </a:bodyPr>
          <a:lstStyle/>
          <a:p>
            <a:pPr algn="ctr">
              <a:lnSpc>
                <a:spcPts val="3600"/>
              </a:lnSpc>
            </a:pPr>
            <a:r>
              <a:rPr lang="en-US" sz="3000" b="true">
                <a:solidFill>
                  <a:srgbClr val="000000"/>
                </a:solidFill>
                <a:latin typeface="Poppins Medium"/>
                <a:ea typeface="Poppins Medium"/>
                <a:cs typeface="Poppins Medium"/>
                <a:sym typeface="Poppins Medium"/>
              </a:rPr>
              <a:t>Créateur de perso’ / </a:t>
            </a:r>
          </a:p>
          <a:p>
            <a:pPr algn="ctr">
              <a:lnSpc>
                <a:spcPts val="3600"/>
              </a:lnSpc>
            </a:pPr>
            <a:r>
              <a:rPr lang="en-US" sz="3000" b="true">
                <a:solidFill>
                  <a:srgbClr val="000000"/>
                </a:solidFill>
                <a:latin typeface="Poppins Medium"/>
                <a:ea typeface="Poppins Medium"/>
                <a:cs typeface="Poppins Medium"/>
                <a:sym typeface="Poppins Medium"/>
              </a:rPr>
              <a:t>Lancer le jeu</a:t>
            </a:r>
          </a:p>
        </p:txBody>
      </p:sp>
    </p:spTree>
  </p:cSld>
  <p:clrMapOvr>
    <a:masterClrMapping/>
  </p:clrMapOvr>
  <p:transition spd="fast">
    <p:fade/>
  </p:transition>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7843800" y="1589725"/>
            <a:ext cx="9397173" cy="5720529"/>
          </a:xfrm>
          <a:custGeom>
            <a:avLst/>
            <a:gdLst/>
            <a:ahLst/>
            <a:cxnLst/>
            <a:rect r="r" b="b" t="t" l="l"/>
            <a:pathLst>
              <a:path h="5720529" w="9397173">
                <a:moveTo>
                  <a:pt x="0" y="0"/>
                </a:moveTo>
                <a:lnTo>
                  <a:pt x="9397173" y="0"/>
                </a:lnTo>
                <a:lnTo>
                  <a:pt x="9397173" y="5720528"/>
                </a:lnTo>
                <a:lnTo>
                  <a:pt x="0" y="5720528"/>
                </a:lnTo>
                <a:lnTo>
                  <a:pt x="0" y="0"/>
                </a:lnTo>
                <a:close/>
              </a:path>
            </a:pathLst>
          </a:custGeom>
          <a:blipFill>
            <a:blip r:embed="rId2"/>
            <a:stretch>
              <a:fillRect l="0" t="0" r="0" b="0"/>
            </a:stretch>
          </a:blipFill>
        </p:spPr>
      </p:sp>
      <p:grpSp>
        <p:nvGrpSpPr>
          <p:cNvPr name="Group 3" id="3"/>
          <p:cNvGrpSpPr/>
          <p:nvPr/>
        </p:nvGrpSpPr>
        <p:grpSpPr>
          <a:xfrm rot="0">
            <a:off x="10143441" y="-9682073"/>
            <a:ext cx="16202439" cy="24151418"/>
            <a:chOff x="0" y="0"/>
            <a:chExt cx="21603252" cy="32201890"/>
          </a:xfrm>
        </p:grpSpPr>
        <p:sp>
          <p:nvSpPr>
            <p:cNvPr name="AutoShape 4" id="4"/>
            <p:cNvSpPr/>
            <p:nvPr/>
          </p:nvSpPr>
          <p:spPr>
            <a:xfrm rot="-3387270">
              <a:off x="3903419" y="18180605"/>
              <a:ext cx="18409548" cy="8179307"/>
            </a:xfrm>
            <a:prstGeom prst="rect">
              <a:avLst/>
            </a:prstGeom>
            <a:solidFill>
              <a:srgbClr val="000000"/>
            </a:solidFill>
          </p:spPr>
        </p:sp>
        <p:sp>
          <p:nvSpPr>
            <p:cNvPr name="AutoShape 5" id="5"/>
            <p:cNvSpPr/>
            <p:nvPr/>
          </p:nvSpPr>
          <p:spPr>
            <a:xfrm rot="-3344541">
              <a:off x="4423904" y="1174908"/>
              <a:ext cx="11805725" cy="16948170"/>
            </a:xfrm>
            <a:prstGeom prst="rect">
              <a:avLst/>
            </a:prstGeom>
            <a:solidFill>
              <a:srgbClr val="EB04C6"/>
            </a:solidFill>
          </p:spPr>
        </p:sp>
      </p:grpSp>
      <p:sp>
        <p:nvSpPr>
          <p:cNvPr name="Freeform 6" id="6"/>
          <p:cNvSpPr/>
          <p:nvPr/>
        </p:nvSpPr>
        <p:spPr>
          <a:xfrm flipH="false" flipV="false" rot="0">
            <a:off x="11795041" y="190500"/>
            <a:ext cx="747346" cy="762000"/>
          </a:xfrm>
          <a:custGeom>
            <a:avLst/>
            <a:gdLst/>
            <a:ahLst/>
            <a:cxnLst/>
            <a:rect r="r" b="b" t="t" l="l"/>
            <a:pathLst>
              <a:path h="762000" w="747346">
                <a:moveTo>
                  <a:pt x="0" y="0"/>
                </a:moveTo>
                <a:lnTo>
                  <a:pt x="747346" y="0"/>
                </a:lnTo>
                <a:lnTo>
                  <a:pt x="747346" y="762000"/>
                </a:lnTo>
                <a:lnTo>
                  <a:pt x="0" y="762000"/>
                </a:lnTo>
                <a:lnTo>
                  <a:pt x="0" y="0"/>
                </a:lnTo>
                <a:close/>
              </a:path>
            </a:pathLst>
          </a:custGeom>
          <a:blipFill>
            <a:blip r:embed="rId3"/>
            <a:stretch>
              <a:fillRect l="0" t="0" r="0" b="0"/>
            </a:stretch>
          </a:blipFill>
        </p:spPr>
      </p:sp>
      <p:sp>
        <p:nvSpPr>
          <p:cNvPr name="TextBox 7" id="7"/>
          <p:cNvSpPr txBox="true"/>
          <p:nvPr/>
        </p:nvSpPr>
        <p:spPr>
          <a:xfrm rot="0">
            <a:off x="190500" y="1692078"/>
            <a:ext cx="7820970" cy="4836800"/>
          </a:xfrm>
          <a:prstGeom prst="rect">
            <a:avLst/>
          </a:prstGeom>
        </p:spPr>
        <p:txBody>
          <a:bodyPr anchor="t" rtlCol="false" tIns="0" lIns="0" bIns="0" rIns="0">
            <a:spAutoFit/>
          </a:bodyPr>
          <a:lstStyle/>
          <a:p>
            <a:pPr algn="l">
              <a:lnSpc>
                <a:spcPts val="3235"/>
              </a:lnSpc>
            </a:pPr>
            <a:r>
              <a:rPr lang="en-US" sz="2696" spc="23">
                <a:solidFill>
                  <a:srgbClr val="000000"/>
                </a:solidFill>
                <a:latin typeface="Poppins"/>
                <a:ea typeface="Poppins"/>
                <a:cs typeface="Poppins"/>
                <a:sym typeface="Poppins"/>
              </a:rPr>
              <a:t>La base</a:t>
            </a:r>
            <a:r>
              <a:rPr lang="en-US" sz="2696" spc="23">
                <a:solidFill>
                  <a:srgbClr val="000000"/>
                </a:solidFill>
                <a:latin typeface="Poppins"/>
                <a:ea typeface="Poppins"/>
                <a:cs typeface="Poppins"/>
                <a:sym typeface="Poppins"/>
              </a:rPr>
              <a:t> te permet de modifier ou créer les éléments de ton jeu comme :</a:t>
            </a:r>
          </a:p>
          <a:p>
            <a:pPr algn="l" marL="650685" indent="-325343" lvl="1">
              <a:lnSpc>
                <a:spcPts val="3235"/>
              </a:lnSpc>
              <a:buFont typeface="Arial"/>
              <a:buChar char="•"/>
            </a:pPr>
            <a:r>
              <a:rPr lang="en-US" sz="2696" spc="23">
                <a:solidFill>
                  <a:srgbClr val="000000"/>
                </a:solidFill>
                <a:latin typeface="Poppins"/>
                <a:ea typeface="Poppins"/>
                <a:cs typeface="Poppins"/>
                <a:sym typeface="Poppins"/>
              </a:rPr>
              <a:t>Les objets</a:t>
            </a:r>
          </a:p>
          <a:p>
            <a:pPr algn="l" marL="650685" indent="-325343" lvl="1">
              <a:lnSpc>
                <a:spcPts val="3235"/>
              </a:lnSpc>
              <a:buFont typeface="Arial"/>
              <a:buChar char="•"/>
            </a:pPr>
            <a:r>
              <a:rPr lang="en-US" sz="2696" spc="23">
                <a:solidFill>
                  <a:srgbClr val="000000"/>
                </a:solidFill>
                <a:latin typeface="Poppins"/>
                <a:ea typeface="Poppins"/>
                <a:cs typeface="Poppins"/>
                <a:sym typeface="Poppins"/>
              </a:rPr>
              <a:t>Les armes</a:t>
            </a:r>
          </a:p>
          <a:p>
            <a:pPr algn="l" marL="650685" indent="-325343" lvl="1">
              <a:lnSpc>
                <a:spcPts val="3235"/>
              </a:lnSpc>
              <a:buFont typeface="Arial"/>
              <a:buChar char="•"/>
            </a:pPr>
            <a:r>
              <a:rPr lang="en-US" sz="2696" spc="23">
                <a:solidFill>
                  <a:srgbClr val="000000"/>
                </a:solidFill>
                <a:latin typeface="Poppins"/>
                <a:ea typeface="Poppins"/>
                <a:cs typeface="Poppins"/>
                <a:sym typeface="Poppins"/>
              </a:rPr>
              <a:t>Les ennemis</a:t>
            </a:r>
          </a:p>
          <a:p>
            <a:pPr algn="l" marL="650685" indent="-325343" lvl="1">
              <a:lnSpc>
                <a:spcPts val="3235"/>
              </a:lnSpc>
              <a:buFont typeface="Arial"/>
              <a:buChar char="•"/>
            </a:pPr>
            <a:r>
              <a:rPr lang="en-US" sz="2696" spc="23">
                <a:solidFill>
                  <a:srgbClr val="000000"/>
                </a:solidFill>
                <a:latin typeface="Poppins"/>
                <a:ea typeface="Poppins"/>
                <a:cs typeface="Poppins"/>
                <a:sym typeface="Poppins"/>
              </a:rPr>
              <a:t>Les héros</a:t>
            </a:r>
          </a:p>
          <a:p>
            <a:pPr algn="l" marL="650685" indent="-325343" lvl="1">
              <a:lnSpc>
                <a:spcPts val="3235"/>
              </a:lnSpc>
              <a:buFont typeface="Arial"/>
              <a:buChar char="•"/>
            </a:pPr>
            <a:r>
              <a:rPr lang="en-US" sz="2696" spc="21">
                <a:solidFill>
                  <a:srgbClr val="000000"/>
                </a:solidFill>
                <a:latin typeface="Poppins"/>
                <a:ea typeface="Poppins"/>
                <a:cs typeface="Poppins"/>
                <a:sym typeface="Poppins"/>
              </a:rPr>
              <a:t>Les tuiles et décors que tu peux placer dans ton jeu</a:t>
            </a:r>
          </a:p>
          <a:p>
            <a:pPr algn="l" marL="650685" indent="-325343" lvl="1">
              <a:lnSpc>
                <a:spcPts val="3235"/>
              </a:lnSpc>
              <a:buFont typeface="Arial"/>
              <a:buChar char="•"/>
            </a:pPr>
            <a:r>
              <a:rPr lang="en-US" sz="2696" spc="21">
                <a:solidFill>
                  <a:srgbClr val="000000"/>
                </a:solidFill>
                <a:latin typeface="Poppins"/>
                <a:ea typeface="Poppins"/>
                <a:cs typeface="Poppins"/>
                <a:sym typeface="Poppins"/>
              </a:rPr>
              <a:t>Chaque son du jeu</a:t>
            </a:r>
          </a:p>
          <a:p>
            <a:pPr algn="l" marL="650685" indent="-325343" lvl="1">
              <a:lnSpc>
                <a:spcPts val="3235"/>
              </a:lnSpc>
              <a:buFont typeface="Arial"/>
              <a:buChar char="•"/>
            </a:pPr>
            <a:r>
              <a:rPr lang="en-US" sz="2696" spc="21">
                <a:solidFill>
                  <a:srgbClr val="000000"/>
                </a:solidFill>
                <a:latin typeface="Poppins"/>
                <a:ea typeface="Poppins"/>
                <a:cs typeface="Poppins"/>
                <a:sym typeface="Poppins"/>
              </a:rPr>
              <a:t>La monnaie du jeu</a:t>
            </a:r>
          </a:p>
          <a:p>
            <a:pPr algn="l" marL="650685" indent="-325343" lvl="1">
              <a:lnSpc>
                <a:spcPts val="3235"/>
              </a:lnSpc>
              <a:buFont typeface="Arial"/>
              <a:buChar char="•"/>
            </a:pPr>
            <a:r>
              <a:rPr lang="en-US" sz="2696" spc="21">
                <a:solidFill>
                  <a:srgbClr val="000000"/>
                </a:solidFill>
                <a:latin typeface="Poppins"/>
                <a:ea typeface="Poppins"/>
                <a:cs typeface="Poppins"/>
                <a:sym typeface="Poppins"/>
              </a:rPr>
              <a:t>Le système de dégâts et de vie</a:t>
            </a:r>
          </a:p>
          <a:p>
            <a:pPr algn="l" marL="650685" indent="-325343" lvl="1">
              <a:lnSpc>
                <a:spcPts val="3235"/>
              </a:lnSpc>
              <a:buFont typeface="Arial"/>
              <a:buChar char="•"/>
            </a:pPr>
            <a:r>
              <a:rPr lang="en-US" sz="2696" spc="23">
                <a:solidFill>
                  <a:srgbClr val="000000"/>
                </a:solidFill>
                <a:latin typeface="Poppins"/>
                <a:ea typeface="Poppins"/>
                <a:cs typeface="Poppins"/>
                <a:sym typeface="Poppins"/>
              </a:rPr>
              <a:t>Et plein d’autres choses</a:t>
            </a:r>
          </a:p>
        </p:txBody>
      </p:sp>
      <p:sp>
        <p:nvSpPr>
          <p:cNvPr name="TextBox 8" id="8"/>
          <p:cNvSpPr txBox="true"/>
          <p:nvPr/>
        </p:nvSpPr>
        <p:spPr>
          <a:xfrm rot="0">
            <a:off x="190500" y="190500"/>
            <a:ext cx="14707161" cy="762000"/>
          </a:xfrm>
          <a:prstGeom prst="rect">
            <a:avLst/>
          </a:prstGeom>
        </p:spPr>
        <p:txBody>
          <a:bodyPr anchor="t" rtlCol="false" tIns="0" lIns="0" bIns="0" rIns="0">
            <a:spAutoFit/>
          </a:bodyPr>
          <a:lstStyle/>
          <a:p>
            <a:pPr algn="l">
              <a:lnSpc>
                <a:spcPts val="6000"/>
              </a:lnSpc>
            </a:pPr>
            <a:r>
              <a:rPr lang="en-US" sz="5000" spc="-2" u="sng">
                <a:solidFill>
                  <a:srgbClr val="EB04C6"/>
                </a:solidFill>
                <a:latin typeface="Hammersmith One"/>
                <a:ea typeface="Hammersmith One"/>
                <a:cs typeface="Hammersmith One"/>
                <a:sym typeface="Hammersmith One"/>
              </a:rPr>
              <a:t>La barre d’outils : La base de données</a:t>
            </a:r>
          </a:p>
        </p:txBody>
      </p:sp>
      <p:grpSp>
        <p:nvGrpSpPr>
          <p:cNvPr name="Group 9" id="9"/>
          <p:cNvGrpSpPr/>
          <p:nvPr/>
        </p:nvGrpSpPr>
        <p:grpSpPr>
          <a:xfrm rot="0">
            <a:off x="480982" y="7886700"/>
            <a:ext cx="13656465" cy="1371600"/>
            <a:chOff x="0" y="0"/>
            <a:chExt cx="18208620" cy="1828800"/>
          </a:xfrm>
        </p:grpSpPr>
        <p:grpSp>
          <p:nvGrpSpPr>
            <p:cNvPr name="Group 10" id="10"/>
            <p:cNvGrpSpPr/>
            <p:nvPr/>
          </p:nvGrpSpPr>
          <p:grpSpPr>
            <a:xfrm rot="0">
              <a:off x="0" y="0"/>
              <a:ext cx="18208620" cy="1828800"/>
              <a:chOff x="0" y="0"/>
              <a:chExt cx="3596765" cy="361244"/>
            </a:xfrm>
          </p:grpSpPr>
          <p:sp>
            <p:nvSpPr>
              <p:cNvPr name="Freeform 11" id="11"/>
              <p:cNvSpPr/>
              <p:nvPr/>
            </p:nvSpPr>
            <p:spPr>
              <a:xfrm flipH="false" flipV="false" rot="0">
                <a:off x="0" y="0"/>
                <a:ext cx="3596765" cy="361244"/>
              </a:xfrm>
              <a:custGeom>
                <a:avLst/>
                <a:gdLst/>
                <a:ahLst/>
                <a:cxnLst/>
                <a:rect r="r" b="b" t="t" l="l"/>
                <a:pathLst>
                  <a:path h="361244" w="3596765">
                    <a:moveTo>
                      <a:pt x="15873" y="0"/>
                    </a:moveTo>
                    <a:lnTo>
                      <a:pt x="3580891" y="0"/>
                    </a:lnTo>
                    <a:cubicBezTo>
                      <a:pt x="3585101" y="0"/>
                      <a:pt x="3589139" y="1672"/>
                      <a:pt x="3592115" y="4649"/>
                    </a:cubicBezTo>
                    <a:cubicBezTo>
                      <a:pt x="3595092" y="7626"/>
                      <a:pt x="3596765" y="11663"/>
                      <a:pt x="3596765" y="15873"/>
                    </a:cubicBezTo>
                    <a:lnTo>
                      <a:pt x="3596765" y="345371"/>
                    </a:lnTo>
                    <a:cubicBezTo>
                      <a:pt x="3596765" y="349581"/>
                      <a:pt x="3595092" y="353618"/>
                      <a:pt x="3592115" y="356595"/>
                    </a:cubicBezTo>
                    <a:cubicBezTo>
                      <a:pt x="3589139" y="359572"/>
                      <a:pt x="3585101" y="361244"/>
                      <a:pt x="3580891" y="361244"/>
                    </a:cubicBezTo>
                    <a:lnTo>
                      <a:pt x="15873" y="361244"/>
                    </a:lnTo>
                    <a:cubicBezTo>
                      <a:pt x="11663" y="361244"/>
                      <a:pt x="7626" y="359572"/>
                      <a:pt x="4649" y="356595"/>
                    </a:cubicBezTo>
                    <a:cubicBezTo>
                      <a:pt x="1672" y="353618"/>
                      <a:pt x="0" y="349581"/>
                      <a:pt x="0" y="345371"/>
                    </a:cubicBezTo>
                    <a:lnTo>
                      <a:pt x="0" y="15873"/>
                    </a:lnTo>
                    <a:cubicBezTo>
                      <a:pt x="0" y="11663"/>
                      <a:pt x="1672" y="7626"/>
                      <a:pt x="4649" y="4649"/>
                    </a:cubicBezTo>
                    <a:cubicBezTo>
                      <a:pt x="7626" y="1672"/>
                      <a:pt x="11663" y="0"/>
                      <a:pt x="15873" y="0"/>
                    </a:cubicBezTo>
                    <a:close/>
                  </a:path>
                </a:pathLst>
              </a:custGeom>
              <a:solidFill>
                <a:srgbClr val="000000">
                  <a:alpha val="0"/>
                </a:srgbClr>
              </a:solidFill>
              <a:ln w="38100" cap="rnd">
                <a:solidFill>
                  <a:srgbClr val="EB04C6"/>
                </a:solidFill>
                <a:prstDash val="solid"/>
                <a:round/>
              </a:ln>
            </p:spPr>
          </p:sp>
          <p:sp>
            <p:nvSpPr>
              <p:cNvPr name="TextBox 12" id="12"/>
              <p:cNvSpPr txBox="true"/>
              <p:nvPr/>
            </p:nvSpPr>
            <p:spPr>
              <a:xfrm>
                <a:off x="0" y="-66675"/>
                <a:ext cx="3596765" cy="427919"/>
              </a:xfrm>
              <a:prstGeom prst="rect">
                <a:avLst/>
              </a:prstGeom>
            </p:spPr>
            <p:txBody>
              <a:bodyPr anchor="ctr" rtlCol="false" tIns="50800" lIns="50800" bIns="50800" rIns="50800"/>
              <a:lstStyle/>
              <a:p>
                <a:pPr algn="ctr">
                  <a:lnSpc>
                    <a:spcPts val="2800"/>
                  </a:lnSpc>
                </a:pPr>
              </a:p>
            </p:txBody>
          </p:sp>
        </p:grpSp>
        <p:sp>
          <p:nvSpPr>
            <p:cNvPr name="TextBox 13" id="13"/>
            <p:cNvSpPr txBox="true"/>
            <p:nvPr/>
          </p:nvSpPr>
          <p:spPr>
            <a:xfrm rot="0">
              <a:off x="353825" y="-28575"/>
              <a:ext cx="17449048" cy="1857375"/>
            </a:xfrm>
            <a:prstGeom prst="rect">
              <a:avLst/>
            </a:prstGeom>
          </p:spPr>
          <p:txBody>
            <a:bodyPr anchor="t" rtlCol="false" tIns="0" lIns="0" bIns="0" rIns="0">
              <a:spAutoFit/>
            </a:bodyPr>
            <a:lstStyle/>
            <a:p>
              <a:pPr algn="ctr">
                <a:lnSpc>
                  <a:spcPts val="3600"/>
                </a:lnSpc>
                <a:spcBef>
                  <a:spcPct val="0"/>
                </a:spcBef>
              </a:pPr>
              <a:r>
                <a:rPr lang="en-US" sz="3000" spc="26">
                  <a:solidFill>
                    <a:srgbClr val="000000"/>
                  </a:solidFill>
                  <a:latin typeface="Poppins"/>
                  <a:ea typeface="Poppins"/>
                  <a:cs typeface="Poppins"/>
                  <a:sym typeface="Poppins"/>
                </a:rPr>
                <a:t>C’est de ce menu que tu auras besoin si tu veux créer une clef spéciale pour ouvrir une porte, par exemple, ou bien des morceaux de voiles à collecter, des sors spéciaux pour tes héros, etc.</a:t>
              </a:r>
            </a:p>
          </p:txBody>
        </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5500717" y="2532225"/>
            <a:ext cx="10702969" cy="6849900"/>
          </a:xfrm>
          <a:custGeom>
            <a:avLst/>
            <a:gdLst/>
            <a:ahLst/>
            <a:cxnLst/>
            <a:rect r="r" b="b" t="t" l="l"/>
            <a:pathLst>
              <a:path h="6849900" w="10702969">
                <a:moveTo>
                  <a:pt x="0" y="0"/>
                </a:moveTo>
                <a:lnTo>
                  <a:pt x="10702970" y="0"/>
                </a:lnTo>
                <a:lnTo>
                  <a:pt x="10702970" y="6849900"/>
                </a:lnTo>
                <a:lnTo>
                  <a:pt x="0" y="6849900"/>
                </a:lnTo>
                <a:lnTo>
                  <a:pt x="0" y="0"/>
                </a:lnTo>
                <a:close/>
              </a:path>
            </a:pathLst>
          </a:custGeom>
          <a:blipFill>
            <a:blip r:embed="rId2"/>
            <a:stretch>
              <a:fillRect l="0" t="0" r="0" b="0"/>
            </a:stretch>
          </a:blipFill>
        </p:spPr>
      </p:sp>
      <p:grpSp>
        <p:nvGrpSpPr>
          <p:cNvPr name="Group 3" id="3"/>
          <p:cNvGrpSpPr/>
          <p:nvPr/>
        </p:nvGrpSpPr>
        <p:grpSpPr>
          <a:xfrm rot="0">
            <a:off x="10209490" y="-9698586"/>
            <a:ext cx="16202439" cy="24151418"/>
            <a:chOff x="0" y="0"/>
            <a:chExt cx="21603252" cy="32201890"/>
          </a:xfrm>
        </p:grpSpPr>
        <p:sp>
          <p:nvSpPr>
            <p:cNvPr name="AutoShape 4" id="4"/>
            <p:cNvSpPr/>
            <p:nvPr/>
          </p:nvSpPr>
          <p:spPr>
            <a:xfrm rot="-3387270">
              <a:off x="3903419" y="18180605"/>
              <a:ext cx="18409548" cy="8179307"/>
            </a:xfrm>
            <a:prstGeom prst="rect">
              <a:avLst/>
            </a:prstGeom>
            <a:solidFill>
              <a:srgbClr val="000000"/>
            </a:solidFill>
          </p:spPr>
        </p:sp>
        <p:sp>
          <p:nvSpPr>
            <p:cNvPr name="AutoShape 5" id="5"/>
            <p:cNvSpPr/>
            <p:nvPr/>
          </p:nvSpPr>
          <p:spPr>
            <a:xfrm rot="-3344541">
              <a:off x="4423904" y="1174908"/>
              <a:ext cx="11805725" cy="16948170"/>
            </a:xfrm>
            <a:prstGeom prst="rect">
              <a:avLst/>
            </a:prstGeom>
            <a:solidFill>
              <a:srgbClr val="EB04C6"/>
            </a:solidFill>
          </p:spPr>
        </p:sp>
      </p:grpSp>
      <p:grpSp>
        <p:nvGrpSpPr>
          <p:cNvPr name="Group 6" id="6"/>
          <p:cNvGrpSpPr/>
          <p:nvPr/>
        </p:nvGrpSpPr>
        <p:grpSpPr>
          <a:xfrm rot="0">
            <a:off x="8164607" y="8693458"/>
            <a:ext cx="1699790" cy="80380"/>
            <a:chOff x="0" y="0"/>
            <a:chExt cx="2266387" cy="107173"/>
          </a:xfrm>
        </p:grpSpPr>
        <p:sp>
          <p:nvSpPr>
            <p:cNvPr name="Freeform 7" id="7"/>
            <p:cNvSpPr/>
            <p:nvPr/>
          </p:nvSpPr>
          <p:spPr>
            <a:xfrm flipH="false" flipV="false" rot="0">
              <a:off x="8128" y="0"/>
              <a:ext cx="2250186" cy="107188"/>
            </a:xfrm>
            <a:custGeom>
              <a:avLst/>
              <a:gdLst/>
              <a:ahLst/>
              <a:cxnLst/>
              <a:rect r="r" b="b" t="t" l="l"/>
              <a:pathLst>
                <a:path h="107188" w="2250186">
                  <a:moveTo>
                    <a:pt x="635" y="0"/>
                  </a:moveTo>
                  <a:lnTo>
                    <a:pt x="2250186" y="90297"/>
                  </a:lnTo>
                  <a:lnTo>
                    <a:pt x="2249551" y="107188"/>
                  </a:lnTo>
                  <a:lnTo>
                    <a:pt x="0" y="16891"/>
                  </a:lnTo>
                  <a:close/>
                </a:path>
              </a:pathLst>
            </a:custGeom>
            <a:solidFill>
              <a:srgbClr val="FFFF00"/>
            </a:solidFill>
          </p:spPr>
        </p:sp>
      </p:grpSp>
      <p:sp>
        <p:nvSpPr>
          <p:cNvPr name="TextBox 8" id="8"/>
          <p:cNvSpPr txBox="true"/>
          <p:nvPr/>
        </p:nvSpPr>
        <p:spPr>
          <a:xfrm rot="0">
            <a:off x="256549" y="173988"/>
            <a:ext cx="13204554" cy="762000"/>
          </a:xfrm>
          <a:prstGeom prst="rect">
            <a:avLst/>
          </a:prstGeom>
        </p:spPr>
        <p:txBody>
          <a:bodyPr anchor="t" rtlCol="false" tIns="0" lIns="0" bIns="0" rIns="0">
            <a:spAutoFit/>
          </a:bodyPr>
          <a:lstStyle/>
          <a:p>
            <a:pPr algn="l">
              <a:lnSpc>
                <a:spcPts val="6000"/>
              </a:lnSpc>
            </a:pPr>
            <a:r>
              <a:rPr lang="en-US" sz="5000" spc="-2" u="sng">
                <a:solidFill>
                  <a:srgbClr val="EB04C6"/>
                </a:solidFill>
                <a:latin typeface="Hammersmith One"/>
                <a:ea typeface="Hammersmith One"/>
                <a:cs typeface="Hammersmith One"/>
                <a:sym typeface="Hammersmith One"/>
              </a:rPr>
              <a:t>La barre d’outils : Créateur de personnages</a:t>
            </a:r>
          </a:p>
        </p:txBody>
      </p:sp>
      <p:sp>
        <p:nvSpPr>
          <p:cNvPr name="Freeform 9" id="9"/>
          <p:cNvSpPr/>
          <p:nvPr/>
        </p:nvSpPr>
        <p:spPr>
          <a:xfrm flipH="false" flipV="false" rot="0">
            <a:off x="13251805" y="201816"/>
            <a:ext cx="722808" cy="706343"/>
          </a:xfrm>
          <a:custGeom>
            <a:avLst/>
            <a:gdLst/>
            <a:ahLst/>
            <a:cxnLst/>
            <a:rect r="r" b="b" t="t" l="l"/>
            <a:pathLst>
              <a:path h="706343" w="722808">
                <a:moveTo>
                  <a:pt x="0" y="0"/>
                </a:moveTo>
                <a:lnTo>
                  <a:pt x="722808" y="0"/>
                </a:lnTo>
                <a:lnTo>
                  <a:pt x="722808" y="706343"/>
                </a:lnTo>
                <a:lnTo>
                  <a:pt x="0" y="706343"/>
                </a:lnTo>
                <a:lnTo>
                  <a:pt x="0" y="0"/>
                </a:lnTo>
                <a:close/>
              </a:path>
            </a:pathLst>
          </a:custGeom>
          <a:blipFill>
            <a:blip r:embed="rId3"/>
            <a:stretch>
              <a:fillRect l="-3407" t="-1743" r="-5962" b="-6030"/>
            </a:stretch>
          </a:blipFill>
        </p:spPr>
      </p:sp>
      <p:sp>
        <p:nvSpPr>
          <p:cNvPr name="TextBox 10" id="10"/>
          <p:cNvSpPr txBox="true"/>
          <p:nvPr/>
        </p:nvSpPr>
        <p:spPr>
          <a:xfrm rot="0">
            <a:off x="256549" y="990600"/>
            <a:ext cx="11002996" cy="1417800"/>
          </a:xfrm>
          <a:prstGeom prst="rect">
            <a:avLst/>
          </a:prstGeom>
        </p:spPr>
        <p:txBody>
          <a:bodyPr anchor="t" rtlCol="false" tIns="0" lIns="0" bIns="0" rIns="0">
            <a:spAutoFit/>
          </a:bodyPr>
          <a:lstStyle/>
          <a:p>
            <a:pPr algn="l">
              <a:lnSpc>
                <a:spcPts val="3714"/>
              </a:lnSpc>
            </a:pPr>
            <a:r>
              <a:rPr lang="en-US" sz="3095" spc="27">
                <a:solidFill>
                  <a:srgbClr val="000000"/>
                </a:solidFill>
                <a:latin typeface="Poppins"/>
                <a:ea typeface="Poppins"/>
                <a:cs typeface="Poppins"/>
                <a:sym typeface="Poppins"/>
              </a:rPr>
              <a:t>Le créateur de personnages te permet de customiser un personnage et de l’utiliser en jeu, pour ce faire clique sur le bouton montré ci-dessus !</a:t>
            </a:r>
          </a:p>
        </p:txBody>
      </p:sp>
      <p:grpSp>
        <p:nvGrpSpPr>
          <p:cNvPr name="Group 11" id="11"/>
          <p:cNvGrpSpPr/>
          <p:nvPr/>
        </p:nvGrpSpPr>
        <p:grpSpPr>
          <a:xfrm rot="0">
            <a:off x="256549" y="5143500"/>
            <a:ext cx="4479961" cy="2833051"/>
            <a:chOff x="0" y="0"/>
            <a:chExt cx="5973281" cy="3777401"/>
          </a:xfrm>
        </p:grpSpPr>
        <p:grpSp>
          <p:nvGrpSpPr>
            <p:cNvPr name="Group 12" id="12"/>
            <p:cNvGrpSpPr/>
            <p:nvPr/>
          </p:nvGrpSpPr>
          <p:grpSpPr>
            <a:xfrm rot="0">
              <a:off x="0" y="0"/>
              <a:ext cx="5973281" cy="3777401"/>
              <a:chOff x="0" y="0"/>
              <a:chExt cx="1179907" cy="746153"/>
            </a:xfrm>
          </p:grpSpPr>
          <p:sp>
            <p:nvSpPr>
              <p:cNvPr name="Freeform 13" id="13"/>
              <p:cNvSpPr/>
              <p:nvPr/>
            </p:nvSpPr>
            <p:spPr>
              <a:xfrm flipH="false" flipV="false" rot="0">
                <a:off x="0" y="0"/>
                <a:ext cx="1179907" cy="746153"/>
              </a:xfrm>
              <a:custGeom>
                <a:avLst/>
                <a:gdLst/>
                <a:ahLst/>
                <a:cxnLst/>
                <a:rect r="r" b="b" t="t" l="l"/>
                <a:pathLst>
                  <a:path h="746153" w="1179907">
                    <a:moveTo>
                      <a:pt x="48387" y="0"/>
                    </a:moveTo>
                    <a:lnTo>
                      <a:pt x="1131520" y="0"/>
                    </a:lnTo>
                    <a:cubicBezTo>
                      <a:pt x="1158244" y="0"/>
                      <a:pt x="1179907" y="21664"/>
                      <a:pt x="1179907" y="48387"/>
                    </a:cubicBezTo>
                    <a:lnTo>
                      <a:pt x="1179907" y="697766"/>
                    </a:lnTo>
                    <a:cubicBezTo>
                      <a:pt x="1179907" y="724490"/>
                      <a:pt x="1158244" y="746153"/>
                      <a:pt x="1131520" y="746153"/>
                    </a:cubicBezTo>
                    <a:lnTo>
                      <a:pt x="48387" y="746153"/>
                    </a:lnTo>
                    <a:cubicBezTo>
                      <a:pt x="21664" y="746153"/>
                      <a:pt x="0" y="724490"/>
                      <a:pt x="0" y="697766"/>
                    </a:cubicBezTo>
                    <a:lnTo>
                      <a:pt x="0" y="48387"/>
                    </a:lnTo>
                    <a:cubicBezTo>
                      <a:pt x="0" y="21664"/>
                      <a:pt x="21664" y="0"/>
                      <a:pt x="48387" y="0"/>
                    </a:cubicBezTo>
                    <a:close/>
                  </a:path>
                </a:pathLst>
              </a:custGeom>
              <a:solidFill>
                <a:srgbClr val="000000">
                  <a:alpha val="0"/>
                </a:srgbClr>
              </a:solidFill>
              <a:ln w="38100" cap="rnd">
                <a:solidFill>
                  <a:srgbClr val="EB04C6"/>
                </a:solidFill>
                <a:prstDash val="solid"/>
                <a:round/>
              </a:ln>
            </p:spPr>
          </p:sp>
          <p:sp>
            <p:nvSpPr>
              <p:cNvPr name="TextBox 14" id="14"/>
              <p:cNvSpPr txBox="true"/>
              <p:nvPr/>
            </p:nvSpPr>
            <p:spPr>
              <a:xfrm>
                <a:off x="0" y="-66675"/>
                <a:ext cx="1179907" cy="812828"/>
              </a:xfrm>
              <a:prstGeom prst="rect">
                <a:avLst/>
              </a:prstGeom>
            </p:spPr>
            <p:txBody>
              <a:bodyPr anchor="ctr" rtlCol="false" tIns="50800" lIns="50800" bIns="50800" rIns="50800"/>
              <a:lstStyle/>
              <a:p>
                <a:pPr algn="l">
                  <a:lnSpc>
                    <a:spcPts val="2800"/>
                  </a:lnSpc>
                </a:pPr>
              </a:p>
            </p:txBody>
          </p:sp>
        </p:grpSp>
        <p:sp>
          <p:nvSpPr>
            <p:cNvPr name="TextBox 15" id="15"/>
            <p:cNvSpPr txBox="true"/>
            <p:nvPr/>
          </p:nvSpPr>
          <p:spPr>
            <a:xfrm rot="0">
              <a:off x="75527" y="33752"/>
              <a:ext cx="5897754" cy="3686175"/>
            </a:xfrm>
            <a:prstGeom prst="rect">
              <a:avLst/>
            </a:prstGeom>
          </p:spPr>
          <p:txBody>
            <a:bodyPr anchor="t" rtlCol="false" tIns="0" lIns="0" bIns="0" rIns="0">
              <a:spAutoFit/>
            </a:bodyPr>
            <a:lstStyle/>
            <a:p>
              <a:pPr algn="ctr">
                <a:lnSpc>
                  <a:spcPts val="3600"/>
                </a:lnSpc>
                <a:spcBef>
                  <a:spcPct val="0"/>
                </a:spcBef>
              </a:pPr>
              <a:r>
                <a:rPr lang="en-US" sz="3000" spc="26">
                  <a:solidFill>
                    <a:srgbClr val="000000"/>
                  </a:solidFill>
                  <a:latin typeface="Poppins"/>
                  <a:ea typeface="Poppins"/>
                  <a:cs typeface="Poppins"/>
                  <a:sym typeface="Poppins"/>
                </a:rPr>
                <a:t>Oublie pas d’exporter chaque image de ton personnage, sans quoi tu vas le perdre et tu ne pourras pas l’utiliser !</a:t>
              </a:r>
            </a:p>
          </p:txBody>
        </p:sp>
      </p:grpSp>
      <p:sp>
        <p:nvSpPr>
          <p:cNvPr name="AutoShape 16" id="16"/>
          <p:cNvSpPr/>
          <p:nvPr/>
        </p:nvSpPr>
        <p:spPr>
          <a:xfrm flipH="true" flipV="true">
            <a:off x="4736510" y="6560026"/>
            <a:ext cx="848160" cy="1356964"/>
          </a:xfrm>
          <a:prstGeom prst="line">
            <a:avLst/>
          </a:prstGeom>
          <a:ln cap="rnd" w="57150">
            <a:solidFill>
              <a:srgbClr val="000000"/>
            </a:solidFill>
            <a:prstDash val="sysDot"/>
            <a:headEnd type="none" len="sm" w="sm"/>
            <a:tailEnd type="none" len="sm" w="sm"/>
          </a:ln>
        </p:spPr>
      </p:sp>
      <p:grpSp>
        <p:nvGrpSpPr>
          <p:cNvPr name="Group 17" id="17"/>
          <p:cNvGrpSpPr/>
          <p:nvPr/>
        </p:nvGrpSpPr>
        <p:grpSpPr>
          <a:xfrm rot="0">
            <a:off x="5584670" y="7238226"/>
            <a:ext cx="2050156" cy="1357527"/>
            <a:chOff x="0" y="0"/>
            <a:chExt cx="539959" cy="357538"/>
          </a:xfrm>
        </p:grpSpPr>
        <p:sp>
          <p:nvSpPr>
            <p:cNvPr name="Freeform 18" id="18"/>
            <p:cNvSpPr/>
            <p:nvPr/>
          </p:nvSpPr>
          <p:spPr>
            <a:xfrm flipH="false" flipV="false" rot="0">
              <a:off x="0" y="0"/>
              <a:ext cx="539959" cy="357538"/>
            </a:xfrm>
            <a:custGeom>
              <a:avLst/>
              <a:gdLst/>
              <a:ahLst/>
              <a:cxnLst/>
              <a:rect r="r" b="b" t="t" l="l"/>
              <a:pathLst>
                <a:path h="357538" w="539959">
                  <a:moveTo>
                    <a:pt x="37763" y="0"/>
                  </a:moveTo>
                  <a:lnTo>
                    <a:pt x="502196" y="0"/>
                  </a:lnTo>
                  <a:cubicBezTo>
                    <a:pt x="512212" y="0"/>
                    <a:pt x="521817" y="3979"/>
                    <a:pt x="528898" y="11060"/>
                  </a:cubicBezTo>
                  <a:cubicBezTo>
                    <a:pt x="535980" y="18142"/>
                    <a:pt x="539959" y="27747"/>
                    <a:pt x="539959" y="37763"/>
                  </a:cubicBezTo>
                  <a:lnTo>
                    <a:pt x="539959" y="319775"/>
                  </a:lnTo>
                  <a:cubicBezTo>
                    <a:pt x="539959" y="340631"/>
                    <a:pt x="523052" y="357538"/>
                    <a:pt x="502196" y="357538"/>
                  </a:cubicBezTo>
                  <a:lnTo>
                    <a:pt x="37763" y="357538"/>
                  </a:lnTo>
                  <a:cubicBezTo>
                    <a:pt x="27747" y="357538"/>
                    <a:pt x="18142" y="353559"/>
                    <a:pt x="11060" y="346478"/>
                  </a:cubicBezTo>
                  <a:cubicBezTo>
                    <a:pt x="3979" y="339396"/>
                    <a:pt x="0" y="329791"/>
                    <a:pt x="0" y="319775"/>
                  </a:cubicBezTo>
                  <a:lnTo>
                    <a:pt x="0" y="37763"/>
                  </a:lnTo>
                  <a:cubicBezTo>
                    <a:pt x="0" y="27747"/>
                    <a:pt x="3979" y="18142"/>
                    <a:pt x="11060" y="11060"/>
                  </a:cubicBezTo>
                  <a:cubicBezTo>
                    <a:pt x="18142" y="3979"/>
                    <a:pt x="27747" y="0"/>
                    <a:pt x="37763" y="0"/>
                  </a:cubicBezTo>
                  <a:close/>
                </a:path>
              </a:pathLst>
            </a:custGeom>
            <a:solidFill>
              <a:srgbClr val="000000">
                <a:alpha val="0"/>
              </a:srgbClr>
            </a:solidFill>
            <a:ln w="47625" cap="sq">
              <a:solidFill>
                <a:srgbClr val="000000"/>
              </a:solidFill>
              <a:prstDash val="solid"/>
              <a:miter/>
            </a:ln>
          </p:spPr>
        </p:sp>
        <p:sp>
          <p:nvSpPr>
            <p:cNvPr name="TextBox 19" id="19"/>
            <p:cNvSpPr txBox="true"/>
            <p:nvPr/>
          </p:nvSpPr>
          <p:spPr>
            <a:xfrm>
              <a:off x="0" y="-66675"/>
              <a:ext cx="539959" cy="424213"/>
            </a:xfrm>
            <a:prstGeom prst="rect">
              <a:avLst/>
            </a:prstGeom>
          </p:spPr>
          <p:txBody>
            <a:bodyPr anchor="ctr" rtlCol="false" tIns="50800" lIns="50800" bIns="50800" rIns="50800"/>
            <a:lstStyle/>
            <a:p>
              <a:pPr algn="ctr">
                <a:lnSpc>
                  <a:spcPts val="2800"/>
                </a:lnSpc>
              </a:pPr>
            </a:p>
          </p:txBody>
        </p:sp>
      </p:grpSp>
    </p:spTree>
  </p:cSld>
  <p:clrMapOvr>
    <a:masterClrMapping/>
  </p:clrMapOvr>
  <p:transition spd="fast">
    <p:fade/>
  </p:transition>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90500" y="3901245"/>
            <a:ext cx="5482942" cy="5562214"/>
          </a:xfrm>
          <a:custGeom>
            <a:avLst/>
            <a:gdLst/>
            <a:ahLst/>
            <a:cxnLst/>
            <a:rect r="r" b="b" t="t" l="l"/>
            <a:pathLst>
              <a:path h="5562214" w="5482942">
                <a:moveTo>
                  <a:pt x="0" y="0"/>
                </a:moveTo>
                <a:lnTo>
                  <a:pt x="5482942" y="0"/>
                </a:lnTo>
                <a:lnTo>
                  <a:pt x="5482942" y="5562213"/>
                </a:lnTo>
                <a:lnTo>
                  <a:pt x="0" y="5562213"/>
                </a:lnTo>
                <a:lnTo>
                  <a:pt x="0" y="0"/>
                </a:lnTo>
                <a:close/>
              </a:path>
            </a:pathLst>
          </a:custGeom>
          <a:blipFill>
            <a:blip r:embed="rId2"/>
            <a:stretch>
              <a:fillRect l="0" t="0" r="0" b="0"/>
            </a:stretch>
          </a:blipFill>
        </p:spPr>
      </p:sp>
      <p:grpSp>
        <p:nvGrpSpPr>
          <p:cNvPr name="Group 3" id="3"/>
          <p:cNvGrpSpPr/>
          <p:nvPr/>
        </p:nvGrpSpPr>
        <p:grpSpPr>
          <a:xfrm rot="0">
            <a:off x="190500" y="2072445"/>
            <a:ext cx="5482942" cy="1828800"/>
            <a:chOff x="0" y="0"/>
            <a:chExt cx="7310590" cy="2438400"/>
          </a:xfrm>
        </p:grpSpPr>
        <p:grpSp>
          <p:nvGrpSpPr>
            <p:cNvPr name="Group 4" id="4"/>
            <p:cNvGrpSpPr/>
            <p:nvPr/>
          </p:nvGrpSpPr>
          <p:grpSpPr>
            <a:xfrm rot="0">
              <a:off x="0" y="0"/>
              <a:ext cx="7310590" cy="2438400"/>
              <a:chOff x="0" y="0"/>
              <a:chExt cx="1444067" cy="481659"/>
            </a:xfrm>
          </p:grpSpPr>
          <p:sp>
            <p:nvSpPr>
              <p:cNvPr name="Freeform 5" id="5"/>
              <p:cNvSpPr/>
              <p:nvPr/>
            </p:nvSpPr>
            <p:spPr>
              <a:xfrm flipH="false" flipV="false" rot="0">
                <a:off x="0" y="0"/>
                <a:ext cx="1444067" cy="481659"/>
              </a:xfrm>
              <a:custGeom>
                <a:avLst/>
                <a:gdLst/>
                <a:ahLst/>
                <a:cxnLst/>
                <a:rect r="r" b="b" t="t" l="l"/>
                <a:pathLst>
                  <a:path h="481659" w="1444067">
                    <a:moveTo>
                      <a:pt x="39536" y="0"/>
                    </a:moveTo>
                    <a:lnTo>
                      <a:pt x="1404531" y="0"/>
                    </a:lnTo>
                    <a:cubicBezTo>
                      <a:pt x="1415017" y="0"/>
                      <a:pt x="1425073" y="4165"/>
                      <a:pt x="1432487" y="11580"/>
                    </a:cubicBezTo>
                    <a:cubicBezTo>
                      <a:pt x="1439902" y="18994"/>
                      <a:pt x="1444067" y="29050"/>
                      <a:pt x="1444067" y="39536"/>
                    </a:cubicBezTo>
                    <a:lnTo>
                      <a:pt x="1444067" y="442123"/>
                    </a:lnTo>
                    <a:cubicBezTo>
                      <a:pt x="1444067" y="463958"/>
                      <a:pt x="1426366" y="481659"/>
                      <a:pt x="1404531" y="481659"/>
                    </a:cubicBezTo>
                    <a:lnTo>
                      <a:pt x="39536" y="481659"/>
                    </a:lnTo>
                    <a:cubicBezTo>
                      <a:pt x="17701" y="481659"/>
                      <a:pt x="0" y="463958"/>
                      <a:pt x="0" y="442123"/>
                    </a:cubicBezTo>
                    <a:lnTo>
                      <a:pt x="0" y="39536"/>
                    </a:lnTo>
                    <a:cubicBezTo>
                      <a:pt x="0" y="29050"/>
                      <a:pt x="4165" y="18994"/>
                      <a:pt x="11580" y="11580"/>
                    </a:cubicBezTo>
                    <a:cubicBezTo>
                      <a:pt x="18994" y="4165"/>
                      <a:pt x="29050" y="0"/>
                      <a:pt x="39536" y="0"/>
                    </a:cubicBezTo>
                    <a:close/>
                  </a:path>
                </a:pathLst>
              </a:custGeom>
              <a:solidFill>
                <a:srgbClr val="000000">
                  <a:alpha val="0"/>
                </a:srgbClr>
              </a:solidFill>
              <a:ln w="38100" cap="rnd">
                <a:solidFill>
                  <a:srgbClr val="EB04C6"/>
                </a:solidFill>
                <a:prstDash val="solid"/>
                <a:round/>
              </a:ln>
            </p:spPr>
          </p:sp>
          <p:sp>
            <p:nvSpPr>
              <p:cNvPr name="TextBox 6" id="6"/>
              <p:cNvSpPr txBox="true"/>
              <p:nvPr/>
            </p:nvSpPr>
            <p:spPr>
              <a:xfrm>
                <a:off x="0" y="-66675"/>
                <a:ext cx="1444067" cy="548334"/>
              </a:xfrm>
              <a:prstGeom prst="rect">
                <a:avLst/>
              </a:prstGeom>
            </p:spPr>
            <p:txBody>
              <a:bodyPr anchor="ctr" rtlCol="false" tIns="50800" lIns="50800" bIns="50800" rIns="50800"/>
              <a:lstStyle/>
              <a:p>
                <a:pPr algn="ctr">
                  <a:lnSpc>
                    <a:spcPts val="2800"/>
                  </a:lnSpc>
                </a:pPr>
              </a:p>
            </p:txBody>
          </p:sp>
        </p:grpSp>
        <p:sp>
          <p:nvSpPr>
            <p:cNvPr name="TextBox 7" id="7"/>
            <p:cNvSpPr txBox="true"/>
            <p:nvPr/>
          </p:nvSpPr>
          <p:spPr>
            <a:xfrm rot="0">
              <a:off x="142058" y="-28575"/>
              <a:ext cx="7005628" cy="2466975"/>
            </a:xfrm>
            <a:prstGeom prst="rect">
              <a:avLst/>
            </a:prstGeom>
          </p:spPr>
          <p:txBody>
            <a:bodyPr anchor="t" rtlCol="false" tIns="0" lIns="0" bIns="0" rIns="0">
              <a:spAutoFit/>
            </a:bodyPr>
            <a:lstStyle/>
            <a:p>
              <a:pPr algn="ctr">
                <a:lnSpc>
                  <a:spcPts val="3600"/>
                </a:lnSpc>
                <a:spcBef>
                  <a:spcPct val="0"/>
                </a:spcBef>
              </a:pPr>
              <a:r>
                <a:rPr lang="en-US" sz="3000" spc="26">
                  <a:solidFill>
                    <a:srgbClr val="000000"/>
                  </a:solidFill>
                  <a:latin typeface="Poppins"/>
                  <a:ea typeface="Poppins"/>
                  <a:cs typeface="Poppins"/>
                  <a:sym typeface="Poppins"/>
                </a:rPr>
                <a:t>Pour créer une nouvelle carte, faire clic droit dans le menu des cartes, et cliquer sur “Nouvelle...”</a:t>
              </a:r>
            </a:p>
          </p:txBody>
        </p:sp>
      </p:grpSp>
      <p:sp>
        <p:nvSpPr>
          <p:cNvPr name="TextBox 8" id="8"/>
          <p:cNvSpPr txBox="true"/>
          <p:nvPr/>
        </p:nvSpPr>
        <p:spPr>
          <a:xfrm rot="0">
            <a:off x="190500" y="190500"/>
            <a:ext cx="9778147" cy="762000"/>
          </a:xfrm>
          <a:prstGeom prst="rect">
            <a:avLst/>
          </a:prstGeom>
        </p:spPr>
        <p:txBody>
          <a:bodyPr anchor="t" rtlCol="false" tIns="0" lIns="0" bIns="0" rIns="0">
            <a:spAutoFit/>
          </a:bodyPr>
          <a:lstStyle/>
          <a:p>
            <a:pPr algn="l">
              <a:lnSpc>
                <a:spcPts val="6000"/>
              </a:lnSpc>
            </a:pPr>
            <a:r>
              <a:rPr lang="en-US" sz="5000" spc="-2" u="sng">
                <a:solidFill>
                  <a:srgbClr val="EB04C6"/>
                </a:solidFill>
                <a:latin typeface="Hammersmith One"/>
                <a:ea typeface="Hammersmith One"/>
                <a:cs typeface="Hammersmith One"/>
                <a:sym typeface="Hammersmith One"/>
              </a:rPr>
              <a:t>La création de cartes : Le début</a:t>
            </a:r>
          </a:p>
        </p:txBody>
      </p:sp>
      <p:sp>
        <p:nvSpPr>
          <p:cNvPr name="Freeform 9" id="9"/>
          <p:cNvSpPr/>
          <p:nvPr/>
        </p:nvSpPr>
        <p:spPr>
          <a:xfrm flipH="false" flipV="false" rot="0">
            <a:off x="9032833" y="3156908"/>
            <a:ext cx="5934116" cy="4267391"/>
          </a:xfrm>
          <a:custGeom>
            <a:avLst/>
            <a:gdLst/>
            <a:ahLst/>
            <a:cxnLst/>
            <a:rect r="r" b="b" t="t" l="l"/>
            <a:pathLst>
              <a:path h="4267391" w="5934116">
                <a:moveTo>
                  <a:pt x="0" y="0"/>
                </a:moveTo>
                <a:lnTo>
                  <a:pt x="5934116" y="0"/>
                </a:lnTo>
                <a:lnTo>
                  <a:pt x="5934116" y="4267391"/>
                </a:lnTo>
                <a:lnTo>
                  <a:pt x="0" y="4267391"/>
                </a:lnTo>
                <a:lnTo>
                  <a:pt x="0" y="0"/>
                </a:lnTo>
                <a:close/>
              </a:path>
            </a:pathLst>
          </a:custGeom>
          <a:blipFill>
            <a:blip r:embed="rId3"/>
            <a:stretch>
              <a:fillRect l="0" t="0" r="0" b="0"/>
            </a:stretch>
          </a:blipFill>
        </p:spPr>
      </p:sp>
      <p:grpSp>
        <p:nvGrpSpPr>
          <p:cNvPr name="Group 10" id="10"/>
          <p:cNvGrpSpPr/>
          <p:nvPr/>
        </p:nvGrpSpPr>
        <p:grpSpPr>
          <a:xfrm rot="0">
            <a:off x="9213131" y="1695457"/>
            <a:ext cx="5573521" cy="1461451"/>
            <a:chOff x="0" y="0"/>
            <a:chExt cx="7431361" cy="1948601"/>
          </a:xfrm>
        </p:grpSpPr>
        <p:grpSp>
          <p:nvGrpSpPr>
            <p:cNvPr name="Group 11" id="11"/>
            <p:cNvGrpSpPr/>
            <p:nvPr/>
          </p:nvGrpSpPr>
          <p:grpSpPr>
            <a:xfrm rot="0">
              <a:off x="0" y="0"/>
              <a:ext cx="7431361" cy="1948601"/>
              <a:chOff x="0" y="0"/>
              <a:chExt cx="1467923" cy="384909"/>
            </a:xfrm>
          </p:grpSpPr>
          <p:sp>
            <p:nvSpPr>
              <p:cNvPr name="Freeform 12" id="12"/>
              <p:cNvSpPr/>
              <p:nvPr/>
            </p:nvSpPr>
            <p:spPr>
              <a:xfrm flipH="false" flipV="false" rot="0">
                <a:off x="0" y="0"/>
                <a:ext cx="1467923" cy="384909"/>
              </a:xfrm>
              <a:custGeom>
                <a:avLst/>
                <a:gdLst/>
                <a:ahLst/>
                <a:cxnLst/>
                <a:rect r="r" b="b" t="t" l="l"/>
                <a:pathLst>
                  <a:path h="384909" w="1467923">
                    <a:moveTo>
                      <a:pt x="38894" y="0"/>
                    </a:moveTo>
                    <a:lnTo>
                      <a:pt x="1429030" y="0"/>
                    </a:lnTo>
                    <a:cubicBezTo>
                      <a:pt x="1450510" y="0"/>
                      <a:pt x="1467923" y="17413"/>
                      <a:pt x="1467923" y="38894"/>
                    </a:cubicBezTo>
                    <a:lnTo>
                      <a:pt x="1467923" y="346015"/>
                    </a:lnTo>
                    <a:cubicBezTo>
                      <a:pt x="1467923" y="367496"/>
                      <a:pt x="1450510" y="384909"/>
                      <a:pt x="1429030" y="384909"/>
                    </a:cubicBezTo>
                    <a:lnTo>
                      <a:pt x="38894" y="384909"/>
                    </a:lnTo>
                    <a:cubicBezTo>
                      <a:pt x="17413" y="384909"/>
                      <a:pt x="0" y="367496"/>
                      <a:pt x="0" y="346015"/>
                    </a:cubicBezTo>
                    <a:lnTo>
                      <a:pt x="0" y="38894"/>
                    </a:lnTo>
                    <a:cubicBezTo>
                      <a:pt x="0" y="17413"/>
                      <a:pt x="17413" y="0"/>
                      <a:pt x="38894" y="0"/>
                    </a:cubicBezTo>
                    <a:close/>
                  </a:path>
                </a:pathLst>
              </a:custGeom>
              <a:solidFill>
                <a:srgbClr val="000000">
                  <a:alpha val="0"/>
                </a:srgbClr>
              </a:solidFill>
              <a:ln w="38100" cap="rnd">
                <a:solidFill>
                  <a:srgbClr val="EB04C6"/>
                </a:solidFill>
                <a:prstDash val="solid"/>
                <a:round/>
              </a:ln>
            </p:spPr>
          </p:sp>
          <p:sp>
            <p:nvSpPr>
              <p:cNvPr name="TextBox 13" id="13"/>
              <p:cNvSpPr txBox="true"/>
              <p:nvPr/>
            </p:nvSpPr>
            <p:spPr>
              <a:xfrm>
                <a:off x="0" y="-66675"/>
                <a:ext cx="1467923" cy="451584"/>
              </a:xfrm>
              <a:prstGeom prst="rect">
                <a:avLst/>
              </a:prstGeom>
            </p:spPr>
            <p:txBody>
              <a:bodyPr anchor="ctr" rtlCol="false" tIns="50800" lIns="50800" bIns="50800" rIns="50800"/>
              <a:lstStyle/>
              <a:p>
                <a:pPr algn="l">
                  <a:lnSpc>
                    <a:spcPts val="2800"/>
                  </a:lnSpc>
                </a:pPr>
              </a:p>
            </p:txBody>
          </p:sp>
        </p:grpSp>
        <p:sp>
          <p:nvSpPr>
            <p:cNvPr name="TextBox 14" id="14"/>
            <p:cNvSpPr txBox="true"/>
            <p:nvPr/>
          </p:nvSpPr>
          <p:spPr>
            <a:xfrm rot="0">
              <a:off x="93963" y="33752"/>
              <a:ext cx="7337398" cy="1857375"/>
            </a:xfrm>
            <a:prstGeom prst="rect">
              <a:avLst/>
            </a:prstGeom>
          </p:spPr>
          <p:txBody>
            <a:bodyPr anchor="t" rtlCol="false" tIns="0" lIns="0" bIns="0" rIns="0">
              <a:spAutoFit/>
            </a:bodyPr>
            <a:lstStyle/>
            <a:p>
              <a:pPr algn="ctr">
                <a:lnSpc>
                  <a:spcPts val="3600"/>
                </a:lnSpc>
                <a:spcBef>
                  <a:spcPct val="0"/>
                </a:spcBef>
              </a:pPr>
              <a:r>
                <a:rPr lang="en-US" sz="3000" spc="26">
                  <a:solidFill>
                    <a:srgbClr val="000000"/>
                  </a:solidFill>
                  <a:latin typeface="Poppins"/>
                  <a:ea typeface="Poppins"/>
                  <a:cs typeface="Poppins"/>
                  <a:sym typeface="Poppins"/>
                </a:rPr>
                <a:t>Tu peux ensuite modifier plusieurs paramètres de la carte avant de la créer</a:t>
              </a:r>
            </a:p>
          </p:txBody>
        </p:sp>
      </p:grpSp>
      <p:sp>
        <p:nvSpPr>
          <p:cNvPr name="AutoShape 15" id="15"/>
          <p:cNvSpPr/>
          <p:nvPr/>
        </p:nvSpPr>
        <p:spPr>
          <a:xfrm flipH="true" flipV="true">
            <a:off x="8636010" y="4482556"/>
            <a:ext cx="464041" cy="161646"/>
          </a:xfrm>
          <a:prstGeom prst="line">
            <a:avLst/>
          </a:prstGeom>
          <a:ln cap="rnd" w="57150">
            <a:solidFill>
              <a:srgbClr val="000000"/>
            </a:solidFill>
            <a:prstDash val="sysDot"/>
            <a:headEnd type="none" len="sm" w="sm"/>
            <a:tailEnd type="none" len="sm" w="sm"/>
          </a:ln>
        </p:spPr>
      </p:sp>
      <p:sp>
        <p:nvSpPr>
          <p:cNvPr name="TextBox 16" id="16"/>
          <p:cNvSpPr txBox="true"/>
          <p:nvPr/>
        </p:nvSpPr>
        <p:spPr>
          <a:xfrm rot="0">
            <a:off x="6049252" y="4166928"/>
            <a:ext cx="2586759" cy="612206"/>
          </a:xfrm>
          <a:prstGeom prst="rect">
            <a:avLst/>
          </a:prstGeom>
        </p:spPr>
        <p:txBody>
          <a:bodyPr anchor="t" rtlCol="false" tIns="0" lIns="0" bIns="0" rIns="0">
            <a:spAutoFit/>
          </a:bodyPr>
          <a:lstStyle/>
          <a:p>
            <a:pPr algn="ctr">
              <a:lnSpc>
                <a:spcPts val="2395"/>
              </a:lnSpc>
            </a:pPr>
            <a:r>
              <a:rPr lang="en-US" sz="1995" b="true">
                <a:solidFill>
                  <a:srgbClr val="000000"/>
                </a:solidFill>
                <a:latin typeface="Poppins Medium"/>
                <a:ea typeface="Poppins Medium"/>
                <a:cs typeface="Poppins Medium"/>
                <a:sym typeface="Poppins Medium"/>
              </a:rPr>
              <a:t>Palette de tuiles utilisées sur la carte</a:t>
            </a:r>
          </a:p>
        </p:txBody>
      </p:sp>
      <p:grpSp>
        <p:nvGrpSpPr>
          <p:cNvPr name="Group 17" id="17"/>
          <p:cNvGrpSpPr/>
          <p:nvPr/>
        </p:nvGrpSpPr>
        <p:grpSpPr>
          <a:xfrm rot="0">
            <a:off x="9100052" y="4275039"/>
            <a:ext cx="2900527" cy="738325"/>
            <a:chOff x="0" y="0"/>
            <a:chExt cx="763925" cy="194456"/>
          </a:xfrm>
        </p:grpSpPr>
        <p:sp>
          <p:nvSpPr>
            <p:cNvPr name="Freeform 18" id="18"/>
            <p:cNvSpPr/>
            <p:nvPr/>
          </p:nvSpPr>
          <p:spPr>
            <a:xfrm flipH="false" flipV="false" rot="0">
              <a:off x="0" y="0"/>
              <a:ext cx="763925" cy="194456"/>
            </a:xfrm>
            <a:custGeom>
              <a:avLst/>
              <a:gdLst/>
              <a:ahLst/>
              <a:cxnLst/>
              <a:rect r="r" b="b" t="t" l="l"/>
              <a:pathLst>
                <a:path h="194456" w="763925">
                  <a:moveTo>
                    <a:pt x="26691" y="0"/>
                  </a:moveTo>
                  <a:lnTo>
                    <a:pt x="737233" y="0"/>
                  </a:lnTo>
                  <a:cubicBezTo>
                    <a:pt x="751975" y="0"/>
                    <a:pt x="763925" y="11950"/>
                    <a:pt x="763925" y="26691"/>
                  </a:cubicBezTo>
                  <a:lnTo>
                    <a:pt x="763925" y="167765"/>
                  </a:lnTo>
                  <a:cubicBezTo>
                    <a:pt x="763925" y="174844"/>
                    <a:pt x="761113" y="181633"/>
                    <a:pt x="756107" y="186638"/>
                  </a:cubicBezTo>
                  <a:cubicBezTo>
                    <a:pt x="751101" y="191644"/>
                    <a:pt x="744312" y="194456"/>
                    <a:pt x="737233" y="194456"/>
                  </a:cubicBezTo>
                  <a:lnTo>
                    <a:pt x="26691" y="194456"/>
                  </a:lnTo>
                  <a:cubicBezTo>
                    <a:pt x="11950" y="194456"/>
                    <a:pt x="0" y="182506"/>
                    <a:pt x="0" y="167765"/>
                  </a:cubicBezTo>
                  <a:lnTo>
                    <a:pt x="0" y="26691"/>
                  </a:lnTo>
                  <a:cubicBezTo>
                    <a:pt x="0" y="11950"/>
                    <a:pt x="11950" y="0"/>
                    <a:pt x="26691" y="0"/>
                  </a:cubicBezTo>
                  <a:close/>
                </a:path>
              </a:pathLst>
            </a:custGeom>
            <a:solidFill>
              <a:srgbClr val="000000">
                <a:alpha val="0"/>
              </a:srgbClr>
            </a:solidFill>
            <a:ln w="47625" cap="sq">
              <a:solidFill>
                <a:srgbClr val="000000"/>
              </a:solidFill>
              <a:prstDash val="solid"/>
              <a:miter/>
            </a:ln>
          </p:spPr>
        </p:sp>
        <p:sp>
          <p:nvSpPr>
            <p:cNvPr name="TextBox 19" id="19"/>
            <p:cNvSpPr txBox="true"/>
            <p:nvPr/>
          </p:nvSpPr>
          <p:spPr>
            <a:xfrm>
              <a:off x="0" y="-66675"/>
              <a:ext cx="763925" cy="261131"/>
            </a:xfrm>
            <a:prstGeom prst="rect">
              <a:avLst/>
            </a:prstGeom>
          </p:spPr>
          <p:txBody>
            <a:bodyPr anchor="ctr" rtlCol="false" tIns="50800" lIns="50800" bIns="50800" rIns="50800"/>
            <a:lstStyle/>
            <a:p>
              <a:pPr algn="ctr">
                <a:lnSpc>
                  <a:spcPts val="2800"/>
                </a:lnSpc>
              </a:pPr>
            </a:p>
          </p:txBody>
        </p:sp>
      </p:grpSp>
      <p:grpSp>
        <p:nvGrpSpPr>
          <p:cNvPr name="Group 20" id="20"/>
          <p:cNvGrpSpPr/>
          <p:nvPr/>
        </p:nvGrpSpPr>
        <p:grpSpPr>
          <a:xfrm rot="0">
            <a:off x="12000579" y="4275039"/>
            <a:ext cx="2900527" cy="738325"/>
            <a:chOff x="0" y="0"/>
            <a:chExt cx="763925" cy="194456"/>
          </a:xfrm>
        </p:grpSpPr>
        <p:sp>
          <p:nvSpPr>
            <p:cNvPr name="Freeform 21" id="21"/>
            <p:cNvSpPr/>
            <p:nvPr/>
          </p:nvSpPr>
          <p:spPr>
            <a:xfrm flipH="false" flipV="false" rot="0">
              <a:off x="0" y="0"/>
              <a:ext cx="763925" cy="194456"/>
            </a:xfrm>
            <a:custGeom>
              <a:avLst/>
              <a:gdLst/>
              <a:ahLst/>
              <a:cxnLst/>
              <a:rect r="r" b="b" t="t" l="l"/>
              <a:pathLst>
                <a:path h="194456" w="763925">
                  <a:moveTo>
                    <a:pt x="26691" y="0"/>
                  </a:moveTo>
                  <a:lnTo>
                    <a:pt x="737233" y="0"/>
                  </a:lnTo>
                  <a:cubicBezTo>
                    <a:pt x="751975" y="0"/>
                    <a:pt x="763925" y="11950"/>
                    <a:pt x="763925" y="26691"/>
                  </a:cubicBezTo>
                  <a:lnTo>
                    <a:pt x="763925" y="167765"/>
                  </a:lnTo>
                  <a:cubicBezTo>
                    <a:pt x="763925" y="174844"/>
                    <a:pt x="761113" y="181633"/>
                    <a:pt x="756107" y="186638"/>
                  </a:cubicBezTo>
                  <a:cubicBezTo>
                    <a:pt x="751101" y="191644"/>
                    <a:pt x="744312" y="194456"/>
                    <a:pt x="737233" y="194456"/>
                  </a:cubicBezTo>
                  <a:lnTo>
                    <a:pt x="26691" y="194456"/>
                  </a:lnTo>
                  <a:cubicBezTo>
                    <a:pt x="11950" y="194456"/>
                    <a:pt x="0" y="182506"/>
                    <a:pt x="0" y="167765"/>
                  </a:cubicBezTo>
                  <a:lnTo>
                    <a:pt x="0" y="26691"/>
                  </a:lnTo>
                  <a:cubicBezTo>
                    <a:pt x="0" y="11950"/>
                    <a:pt x="11950" y="0"/>
                    <a:pt x="26691" y="0"/>
                  </a:cubicBezTo>
                  <a:close/>
                </a:path>
              </a:pathLst>
            </a:custGeom>
            <a:solidFill>
              <a:srgbClr val="000000">
                <a:alpha val="0"/>
              </a:srgbClr>
            </a:solidFill>
            <a:ln w="47625" cap="sq">
              <a:solidFill>
                <a:srgbClr val="000000"/>
              </a:solidFill>
              <a:prstDash val="solid"/>
              <a:miter/>
            </a:ln>
          </p:spPr>
        </p:sp>
        <p:sp>
          <p:nvSpPr>
            <p:cNvPr name="TextBox 22" id="22"/>
            <p:cNvSpPr txBox="true"/>
            <p:nvPr/>
          </p:nvSpPr>
          <p:spPr>
            <a:xfrm>
              <a:off x="0" y="-66675"/>
              <a:ext cx="763925" cy="261131"/>
            </a:xfrm>
            <a:prstGeom prst="rect">
              <a:avLst/>
            </a:prstGeom>
          </p:spPr>
          <p:txBody>
            <a:bodyPr anchor="ctr" rtlCol="false" tIns="50800" lIns="50800" bIns="50800" rIns="50800"/>
            <a:lstStyle/>
            <a:p>
              <a:pPr algn="ctr">
                <a:lnSpc>
                  <a:spcPts val="2800"/>
                </a:lnSpc>
              </a:pPr>
            </a:p>
          </p:txBody>
        </p:sp>
      </p:grpSp>
      <p:sp>
        <p:nvSpPr>
          <p:cNvPr name="AutoShape 23" id="23"/>
          <p:cNvSpPr/>
          <p:nvPr/>
        </p:nvSpPr>
        <p:spPr>
          <a:xfrm>
            <a:off x="14901105" y="4644202"/>
            <a:ext cx="373910" cy="134932"/>
          </a:xfrm>
          <a:prstGeom prst="line">
            <a:avLst/>
          </a:prstGeom>
          <a:ln cap="rnd" w="57150">
            <a:solidFill>
              <a:srgbClr val="000000"/>
            </a:solidFill>
            <a:prstDash val="sysDot"/>
            <a:headEnd type="none" len="sm" w="sm"/>
            <a:tailEnd type="none" len="sm" w="sm"/>
          </a:ln>
        </p:spPr>
      </p:sp>
      <p:sp>
        <p:nvSpPr>
          <p:cNvPr name="TextBox 24" id="24"/>
          <p:cNvSpPr txBox="true"/>
          <p:nvPr/>
        </p:nvSpPr>
        <p:spPr>
          <a:xfrm rot="0">
            <a:off x="15275015" y="4598159"/>
            <a:ext cx="2174947" cy="333375"/>
          </a:xfrm>
          <a:prstGeom prst="rect">
            <a:avLst/>
          </a:prstGeom>
        </p:spPr>
        <p:txBody>
          <a:bodyPr anchor="t" rtlCol="false" tIns="0" lIns="0" bIns="0" rIns="0">
            <a:spAutoFit/>
          </a:bodyPr>
          <a:lstStyle/>
          <a:p>
            <a:pPr algn="ctr">
              <a:lnSpc>
                <a:spcPts val="2400"/>
              </a:lnSpc>
            </a:pPr>
            <a:r>
              <a:rPr lang="en-US" sz="2000" b="true">
                <a:solidFill>
                  <a:srgbClr val="000000"/>
                </a:solidFill>
                <a:latin typeface="Poppins Medium"/>
                <a:ea typeface="Poppins Medium"/>
                <a:cs typeface="Poppins Medium"/>
                <a:sym typeface="Poppins Medium"/>
              </a:rPr>
              <a:t>Taille de la carte</a:t>
            </a:r>
          </a:p>
        </p:txBody>
      </p:sp>
      <p:grpSp>
        <p:nvGrpSpPr>
          <p:cNvPr name="Group 25" id="25"/>
          <p:cNvGrpSpPr/>
          <p:nvPr/>
        </p:nvGrpSpPr>
        <p:grpSpPr>
          <a:xfrm rot="0">
            <a:off x="9100052" y="5013364"/>
            <a:ext cx="2900527" cy="719621"/>
            <a:chOff x="0" y="0"/>
            <a:chExt cx="763925" cy="189530"/>
          </a:xfrm>
        </p:grpSpPr>
        <p:sp>
          <p:nvSpPr>
            <p:cNvPr name="Freeform 26" id="26"/>
            <p:cNvSpPr/>
            <p:nvPr/>
          </p:nvSpPr>
          <p:spPr>
            <a:xfrm flipH="false" flipV="false" rot="0">
              <a:off x="0" y="0"/>
              <a:ext cx="763925" cy="189530"/>
            </a:xfrm>
            <a:custGeom>
              <a:avLst/>
              <a:gdLst/>
              <a:ahLst/>
              <a:cxnLst/>
              <a:rect r="r" b="b" t="t" l="l"/>
              <a:pathLst>
                <a:path h="189530" w="763925">
                  <a:moveTo>
                    <a:pt x="26691" y="0"/>
                  </a:moveTo>
                  <a:lnTo>
                    <a:pt x="737233" y="0"/>
                  </a:lnTo>
                  <a:cubicBezTo>
                    <a:pt x="751975" y="0"/>
                    <a:pt x="763925" y="11950"/>
                    <a:pt x="763925" y="26691"/>
                  </a:cubicBezTo>
                  <a:lnTo>
                    <a:pt x="763925" y="162838"/>
                  </a:lnTo>
                  <a:cubicBezTo>
                    <a:pt x="763925" y="169917"/>
                    <a:pt x="761113" y="176706"/>
                    <a:pt x="756107" y="181712"/>
                  </a:cubicBezTo>
                  <a:cubicBezTo>
                    <a:pt x="751101" y="186718"/>
                    <a:pt x="744312" y="189530"/>
                    <a:pt x="737233" y="189530"/>
                  </a:cubicBezTo>
                  <a:lnTo>
                    <a:pt x="26691" y="189530"/>
                  </a:lnTo>
                  <a:cubicBezTo>
                    <a:pt x="11950" y="189530"/>
                    <a:pt x="0" y="177580"/>
                    <a:pt x="0" y="162838"/>
                  </a:cubicBezTo>
                  <a:lnTo>
                    <a:pt x="0" y="26691"/>
                  </a:lnTo>
                  <a:cubicBezTo>
                    <a:pt x="0" y="11950"/>
                    <a:pt x="11950" y="0"/>
                    <a:pt x="26691" y="0"/>
                  </a:cubicBezTo>
                  <a:close/>
                </a:path>
              </a:pathLst>
            </a:custGeom>
            <a:solidFill>
              <a:srgbClr val="000000">
                <a:alpha val="0"/>
              </a:srgbClr>
            </a:solidFill>
            <a:ln w="47625" cap="sq">
              <a:solidFill>
                <a:srgbClr val="000000"/>
              </a:solidFill>
              <a:prstDash val="solid"/>
              <a:miter/>
            </a:ln>
          </p:spPr>
        </p:sp>
        <p:sp>
          <p:nvSpPr>
            <p:cNvPr name="TextBox 27" id="27"/>
            <p:cNvSpPr txBox="true"/>
            <p:nvPr/>
          </p:nvSpPr>
          <p:spPr>
            <a:xfrm>
              <a:off x="0" y="-66675"/>
              <a:ext cx="763925" cy="256205"/>
            </a:xfrm>
            <a:prstGeom prst="rect">
              <a:avLst/>
            </a:prstGeom>
          </p:spPr>
          <p:txBody>
            <a:bodyPr anchor="ctr" rtlCol="false" tIns="50800" lIns="50800" bIns="50800" rIns="50800"/>
            <a:lstStyle/>
            <a:p>
              <a:pPr algn="ctr">
                <a:lnSpc>
                  <a:spcPts val="2800"/>
                </a:lnSpc>
              </a:pPr>
            </a:p>
          </p:txBody>
        </p:sp>
      </p:grpSp>
      <p:sp>
        <p:nvSpPr>
          <p:cNvPr name="AutoShape 28" id="28"/>
          <p:cNvSpPr/>
          <p:nvPr/>
        </p:nvSpPr>
        <p:spPr>
          <a:xfrm flipH="true">
            <a:off x="8636010" y="5373175"/>
            <a:ext cx="464041" cy="152400"/>
          </a:xfrm>
          <a:prstGeom prst="line">
            <a:avLst/>
          </a:prstGeom>
          <a:ln cap="rnd" w="57150">
            <a:solidFill>
              <a:srgbClr val="000000"/>
            </a:solidFill>
            <a:prstDash val="sysDot"/>
            <a:headEnd type="none" len="sm" w="sm"/>
            <a:tailEnd type="none" len="sm" w="sm"/>
          </a:ln>
        </p:spPr>
      </p:sp>
      <p:sp>
        <p:nvSpPr>
          <p:cNvPr name="TextBox 29" id="29"/>
          <p:cNvSpPr txBox="true"/>
          <p:nvPr/>
        </p:nvSpPr>
        <p:spPr>
          <a:xfrm rot="0">
            <a:off x="5836556" y="5344600"/>
            <a:ext cx="2799454" cy="333375"/>
          </a:xfrm>
          <a:prstGeom prst="rect">
            <a:avLst/>
          </a:prstGeom>
        </p:spPr>
        <p:txBody>
          <a:bodyPr anchor="t" rtlCol="false" tIns="0" lIns="0" bIns="0" rIns="0">
            <a:spAutoFit/>
          </a:bodyPr>
          <a:lstStyle/>
          <a:p>
            <a:pPr algn="ctr">
              <a:lnSpc>
                <a:spcPts val="2400"/>
              </a:lnSpc>
            </a:pPr>
            <a:r>
              <a:rPr lang="en-US" sz="2000" b="true">
                <a:solidFill>
                  <a:srgbClr val="000000"/>
                </a:solidFill>
                <a:latin typeface="Poppins Medium"/>
                <a:ea typeface="Poppins Medium"/>
                <a:cs typeface="Poppins Medium"/>
                <a:sym typeface="Poppins Medium"/>
              </a:rPr>
              <a:t>Répétition de la carte</a:t>
            </a:r>
          </a:p>
        </p:txBody>
      </p:sp>
      <p:grpSp>
        <p:nvGrpSpPr>
          <p:cNvPr name="Group 30" id="30"/>
          <p:cNvGrpSpPr/>
          <p:nvPr/>
        </p:nvGrpSpPr>
        <p:grpSpPr>
          <a:xfrm rot="0">
            <a:off x="12000579" y="3536714"/>
            <a:ext cx="2900527" cy="749755"/>
            <a:chOff x="0" y="0"/>
            <a:chExt cx="763925" cy="197466"/>
          </a:xfrm>
        </p:grpSpPr>
        <p:sp>
          <p:nvSpPr>
            <p:cNvPr name="Freeform 31" id="31"/>
            <p:cNvSpPr/>
            <p:nvPr/>
          </p:nvSpPr>
          <p:spPr>
            <a:xfrm flipH="false" flipV="false" rot="0">
              <a:off x="0" y="0"/>
              <a:ext cx="763925" cy="197466"/>
            </a:xfrm>
            <a:custGeom>
              <a:avLst/>
              <a:gdLst/>
              <a:ahLst/>
              <a:cxnLst/>
              <a:rect r="r" b="b" t="t" l="l"/>
              <a:pathLst>
                <a:path h="197466" w="763925">
                  <a:moveTo>
                    <a:pt x="26691" y="0"/>
                  </a:moveTo>
                  <a:lnTo>
                    <a:pt x="737233" y="0"/>
                  </a:lnTo>
                  <a:cubicBezTo>
                    <a:pt x="751975" y="0"/>
                    <a:pt x="763925" y="11950"/>
                    <a:pt x="763925" y="26691"/>
                  </a:cubicBezTo>
                  <a:lnTo>
                    <a:pt x="763925" y="170775"/>
                  </a:lnTo>
                  <a:cubicBezTo>
                    <a:pt x="763925" y="185516"/>
                    <a:pt x="751975" y="197466"/>
                    <a:pt x="737233" y="197466"/>
                  </a:cubicBezTo>
                  <a:lnTo>
                    <a:pt x="26691" y="197466"/>
                  </a:lnTo>
                  <a:cubicBezTo>
                    <a:pt x="11950" y="197466"/>
                    <a:pt x="0" y="185516"/>
                    <a:pt x="0" y="170775"/>
                  </a:cubicBezTo>
                  <a:lnTo>
                    <a:pt x="0" y="26691"/>
                  </a:lnTo>
                  <a:cubicBezTo>
                    <a:pt x="0" y="11950"/>
                    <a:pt x="11950" y="0"/>
                    <a:pt x="26691" y="0"/>
                  </a:cubicBezTo>
                  <a:close/>
                </a:path>
              </a:pathLst>
            </a:custGeom>
            <a:solidFill>
              <a:srgbClr val="000000">
                <a:alpha val="0"/>
              </a:srgbClr>
            </a:solidFill>
            <a:ln w="47625" cap="sq">
              <a:solidFill>
                <a:srgbClr val="000000"/>
              </a:solidFill>
              <a:prstDash val="solid"/>
              <a:miter/>
            </a:ln>
          </p:spPr>
        </p:sp>
        <p:sp>
          <p:nvSpPr>
            <p:cNvPr name="TextBox 32" id="32"/>
            <p:cNvSpPr txBox="true"/>
            <p:nvPr/>
          </p:nvSpPr>
          <p:spPr>
            <a:xfrm>
              <a:off x="0" y="-66675"/>
              <a:ext cx="763925" cy="264141"/>
            </a:xfrm>
            <a:prstGeom prst="rect">
              <a:avLst/>
            </a:prstGeom>
          </p:spPr>
          <p:txBody>
            <a:bodyPr anchor="ctr" rtlCol="false" tIns="50800" lIns="50800" bIns="50800" rIns="50800"/>
            <a:lstStyle/>
            <a:p>
              <a:pPr algn="ctr">
                <a:lnSpc>
                  <a:spcPts val="2800"/>
                </a:lnSpc>
              </a:pPr>
            </a:p>
          </p:txBody>
        </p:sp>
      </p:grpSp>
      <p:sp>
        <p:nvSpPr>
          <p:cNvPr name="AutoShape 33" id="33"/>
          <p:cNvSpPr/>
          <p:nvPr/>
        </p:nvSpPr>
        <p:spPr>
          <a:xfrm flipV="true">
            <a:off x="14901105" y="3759192"/>
            <a:ext cx="373910" cy="152400"/>
          </a:xfrm>
          <a:prstGeom prst="line">
            <a:avLst/>
          </a:prstGeom>
          <a:ln cap="rnd" w="57150">
            <a:solidFill>
              <a:srgbClr val="000000"/>
            </a:solidFill>
            <a:prstDash val="sysDot"/>
            <a:headEnd type="none" len="sm" w="sm"/>
            <a:tailEnd type="none" len="sm" w="sm"/>
          </a:ln>
        </p:spPr>
      </p:sp>
      <p:sp>
        <p:nvSpPr>
          <p:cNvPr name="TextBox 34" id="34"/>
          <p:cNvSpPr txBox="true"/>
          <p:nvPr/>
        </p:nvSpPr>
        <p:spPr>
          <a:xfrm rot="0">
            <a:off x="15275015" y="3578217"/>
            <a:ext cx="2455132" cy="333375"/>
          </a:xfrm>
          <a:prstGeom prst="rect">
            <a:avLst/>
          </a:prstGeom>
        </p:spPr>
        <p:txBody>
          <a:bodyPr anchor="t" rtlCol="false" tIns="0" lIns="0" bIns="0" rIns="0">
            <a:spAutoFit/>
          </a:bodyPr>
          <a:lstStyle/>
          <a:p>
            <a:pPr algn="ctr">
              <a:lnSpc>
                <a:spcPts val="2400"/>
              </a:lnSpc>
            </a:pPr>
            <a:r>
              <a:rPr lang="en-US" sz="2000" b="true">
                <a:solidFill>
                  <a:srgbClr val="000000"/>
                </a:solidFill>
                <a:latin typeface="Poppins Medium"/>
                <a:ea typeface="Poppins Medium"/>
                <a:cs typeface="Poppins Medium"/>
                <a:sym typeface="Poppins Medium"/>
              </a:rPr>
              <a:t>Nom affiché en jeu</a:t>
            </a:r>
          </a:p>
        </p:txBody>
      </p:sp>
      <p:sp>
        <p:nvSpPr>
          <p:cNvPr name="AutoShape 35" id="35"/>
          <p:cNvSpPr/>
          <p:nvPr/>
        </p:nvSpPr>
        <p:spPr>
          <a:xfrm rot="-3387270">
            <a:off x="13071006" y="3953380"/>
            <a:ext cx="13807161" cy="6134480"/>
          </a:xfrm>
          <a:prstGeom prst="rect">
            <a:avLst/>
          </a:prstGeom>
          <a:solidFill>
            <a:srgbClr val="000000"/>
          </a:solidFill>
        </p:spPr>
      </p:sp>
      <p:sp>
        <p:nvSpPr>
          <p:cNvPr name="AutoShape 36" id="36"/>
          <p:cNvSpPr/>
          <p:nvPr/>
        </p:nvSpPr>
        <p:spPr>
          <a:xfrm rot="-3344541">
            <a:off x="13461369" y="-8800892"/>
            <a:ext cx="8854294" cy="12711127"/>
          </a:xfrm>
          <a:prstGeom prst="rect">
            <a:avLst/>
          </a:prstGeom>
          <a:solidFill>
            <a:srgbClr val="EB04C6"/>
          </a:solidFill>
        </p:spPr>
      </p:sp>
    </p:spTree>
  </p:cSld>
  <p:clrMapOvr>
    <a:masterClrMapping/>
  </p:clrMapOvr>
  <p:transition spd="fast">
    <p:fade/>
  </p:transition>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4396442" y="1667745"/>
            <a:ext cx="13029280" cy="7590555"/>
          </a:xfrm>
          <a:custGeom>
            <a:avLst/>
            <a:gdLst/>
            <a:ahLst/>
            <a:cxnLst/>
            <a:rect r="r" b="b" t="t" l="l"/>
            <a:pathLst>
              <a:path h="7590555" w="13029280">
                <a:moveTo>
                  <a:pt x="0" y="0"/>
                </a:moveTo>
                <a:lnTo>
                  <a:pt x="13029280" y="0"/>
                </a:lnTo>
                <a:lnTo>
                  <a:pt x="13029280" y="7590555"/>
                </a:lnTo>
                <a:lnTo>
                  <a:pt x="0" y="7590555"/>
                </a:lnTo>
                <a:lnTo>
                  <a:pt x="0" y="0"/>
                </a:lnTo>
                <a:close/>
              </a:path>
            </a:pathLst>
          </a:custGeom>
          <a:blipFill>
            <a:blip r:embed="rId2"/>
            <a:stretch>
              <a:fillRect l="-172" t="0" r="-2033" b="0"/>
            </a:stretch>
          </a:blipFill>
        </p:spPr>
      </p:sp>
      <p:sp>
        <p:nvSpPr>
          <p:cNvPr name="TextBox 3" id="3"/>
          <p:cNvSpPr txBox="true"/>
          <p:nvPr/>
        </p:nvSpPr>
        <p:spPr>
          <a:xfrm rot="0">
            <a:off x="190500" y="190500"/>
            <a:ext cx="10720582" cy="762000"/>
          </a:xfrm>
          <a:prstGeom prst="rect">
            <a:avLst/>
          </a:prstGeom>
        </p:spPr>
        <p:txBody>
          <a:bodyPr anchor="t" rtlCol="false" tIns="0" lIns="0" bIns="0" rIns="0">
            <a:spAutoFit/>
          </a:bodyPr>
          <a:lstStyle/>
          <a:p>
            <a:pPr algn="l">
              <a:lnSpc>
                <a:spcPts val="6000"/>
              </a:lnSpc>
            </a:pPr>
            <a:r>
              <a:rPr lang="en-US" sz="5000" spc="-2" u="sng">
                <a:solidFill>
                  <a:srgbClr val="EB04C6"/>
                </a:solidFill>
                <a:latin typeface="Hammersmith One"/>
                <a:ea typeface="Hammersmith One"/>
                <a:cs typeface="Hammersmith One"/>
                <a:sym typeface="Hammersmith One"/>
              </a:rPr>
              <a:t>La création de cartes : Le mapping</a:t>
            </a:r>
          </a:p>
        </p:txBody>
      </p:sp>
      <p:grpSp>
        <p:nvGrpSpPr>
          <p:cNvPr name="Group 4" id="4"/>
          <p:cNvGrpSpPr/>
          <p:nvPr/>
        </p:nvGrpSpPr>
        <p:grpSpPr>
          <a:xfrm rot="0">
            <a:off x="190500" y="1786285"/>
            <a:ext cx="4205942" cy="3803650"/>
            <a:chOff x="0" y="0"/>
            <a:chExt cx="5607923" cy="5071533"/>
          </a:xfrm>
        </p:grpSpPr>
        <p:grpSp>
          <p:nvGrpSpPr>
            <p:cNvPr name="Group 5" id="5"/>
            <p:cNvGrpSpPr/>
            <p:nvPr/>
          </p:nvGrpSpPr>
          <p:grpSpPr>
            <a:xfrm rot="0">
              <a:off x="0" y="0"/>
              <a:ext cx="5607923" cy="5071533"/>
              <a:chOff x="0" y="0"/>
              <a:chExt cx="1107738" cy="1001784"/>
            </a:xfrm>
          </p:grpSpPr>
          <p:sp>
            <p:nvSpPr>
              <p:cNvPr name="Freeform 6" id="6"/>
              <p:cNvSpPr/>
              <p:nvPr/>
            </p:nvSpPr>
            <p:spPr>
              <a:xfrm flipH="false" flipV="false" rot="0">
                <a:off x="0" y="0"/>
                <a:ext cx="1107738" cy="1001784"/>
              </a:xfrm>
              <a:custGeom>
                <a:avLst/>
                <a:gdLst/>
                <a:ahLst/>
                <a:cxnLst/>
                <a:rect r="r" b="b" t="t" l="l"/>
                <a:pathLst>
                  <a:path h="1001784" w="1107738">
                    <a:moveTo>
                      <a:pt x="51540" y="0"/>
                    </a:moveTo>
                    <a:lnTo>
                      <a:pt x="1056198" y="0"/>
                    </a:lnTo>
                    <a:cubicBezTo>
                      <a:pt x="1069867" y="0"/>
                      <a:pt x="1082977" y="5430"/>
                      <a:pt x="1092642" y="15096"/>
                    </a:cubicBezTo>
                    <a:cubicBezTo>
                      <a:pt x="1102308" y="24761"/>
                      <a:pt x="1107738" y="37871"/>
                      <a:pt x="1107738" y="51540"/>
                    </a:cubicBezTo>
                    <a:lnTo>
                      <a:pt x="1107738" y="950245"/>
                    </a:lnTo>
                    <a:cubicBezTo>
                      <a:pt x="1107738" y="978709"/>
                      <a:pt x="1084663" y="1001784"/>
                      <a:pt x="1056198" y="1001784"/>
                    </a:cubicBezTo>
                    <a:lnTo>
                      <a:pt x="51540" y="1001784"/>
                    </a:lnTo>
                    <a:cubicBezTo>
                      <a:pt x="23075" y="1001784"/>
                      <a:pt x="0" y="978709"/>
                      <a:pt x="0" y="950245"/>
                    </a:cubicBezTo>
                    <a:lnTo>
                      <a:pt x="0" y="51540"/>
                    </a:lnTo>
                    <a:cubicBezTo>
                      <a:pt x="0" y="23075"/>
                      <a:pt x="23075" y="0"/>
                      <a:pt x="51540" y="0"/>
                    </a:cubicBezTo>
                    <a:close/>
                  </a:path>
                </a:pathLst>
              </a:custGeom>
              <a:solidFill>
                <a:srgbClr val="000000">
                  <a:alpha val="0"/>
                </a:srgbClr>
              </a:solidFill>
              <a:ln w="38100" cap="rnd">
                <a:solidFill>
                  <a:srgbClr val="EB04C6"/>
                </a:solidFill>
                <a:prstDash val="solid"/>
                <a:round/>
              </a:ln>
            </p:spPr>
          </p:sp>
          <p:sp>
            <p:nvSpPr>
              <p:cNvPr name="TextBox 7" id="7"/>
              <p:cNvSpPr txBox="true"/>
              <p:nvPr/>
            </p:nvSpPr>
            <p:spPr>
              <a:xfrm>
                <a:off x="0" y="-66675"/>
                <a:ext cx="1107738" cy="1068459"/>
              </a:xfrm>
              <a:prstGeom prst="rect">
                <a:avLst/>
              </a:prstGeom>
            </p:spPr>
            <p:txBody>
              <a:bodyPr anchor="ctr" rtlCol="false" tIns="50800" lIns="50800" bIns="50800" rIns="50800"/>
              <a:lstStyle/>
              <a:p>
                <a:pPr algn="ctr">
                  <a:lnSpc>
                    <a:spcPts val="2800"/>
                  </a:lnSpc>
                </a:pPr>
              </a:p>
            </p:txBody>
          </p:sp>
        </p:grpSp>
        <p:sp>
          <p:nvSpPr>
            <p:cNvPr name="TextBox 8" id="8"/>
            <p:cNvSpPr txBox="true"/>
            <p:nvPr/>
          </p:nvSpPr>
          <p:spPr>
            <a:xfrm rot="0">
              <a:off x="108972" y="-28575"/>
              <a:ext cx="5373988" cy="5100108"/>
            </a:xfrm>
            <a:prstGeom prst="rect">
              <a:avLst/>
            </a:prstGeom>
          </p:spPr>
          <p:txBody>
            <a:bodyPr anchor="t" rtlCol="false" tIns="0" lIns="0" bIns="0" rIns="0">
              <a:spAutoFit/>
            </a:bodyPr>
            <a:lstStyle/>
            <a:p>
              <a:pPr algn="l">
                <a:lnSpc>
                  <a:spcPts val="3050"/>
                </a:lnSpc>
              </a:pPr>
              <a:r>
                <a:rPr lang="en-US" sz="2500" spc="21">
                  <a:solidFill>
                    <a:srgbClr val="000000"/>
                  </a:solidFill>
                  <a:latin typeface="Poppins"/>
                  <a:ea typeface="Poppins"/>
                  <a:cs typeface="Poppins"/>
                  <a:sym typeface="Poppins"/>
                </a:rPr>
                <a:t>Une fois la carte créée, il faut ajouter les tuiles sans quoi elle restera vide, pour se faire, sélectionnez un des outils de terrain en haut, ainsi qu’une tuile sur la gauche et placez les sur votre carte pour créer le décor .</a:t>
              </a:r>
            </a:p>
          </p:txBody>
        </p:sp>
      </p:grpSp>
      <p:grpSp>
        <p:nvGrpSpPr>
          <p:cNvPr name="Group 9" id="9"/>
          <p:cNvGrpSpPr/>
          <p:nvPr/>
        </p:nvGrpSpPr>
        <p:grpSpPr>
          <a:xfrm rot="0">
            <a:off x="190500" y="5738663"/>
            <a:ext cx="4205942" cy="3422650"/>
            <a:chOff x="0" y="0"/>
            <a:chExt cx="5607923" cy="4563533"/>
          </a:xfrm>
        </p:grpSpPr>
        <p:grpSp>
          <p:nvGrpSpPr>
            <p:cNvPr name="Group 10" id="10"/>
            <p:cNvGrpSpPr/>
            <p:nvPr/>
          </p:nvGrpSpPr>
          <p:grpSpPr>
            <a:xfrm rot="0">
              <a:off x="0" y="0"/>
              <a:ext cx="5607923" cy="4563533"/>
              <a:chOff x="0" y="0"/>
              <a:chExt cx="1107738" cy="901439"/>
            </a:xfrm>
          </p:grpSpPr>
          <p:sp>
            <p:nvSpPr>
              <p:cNvPr name="Freeform 11" id="11"/>
              <p:cNvSpPr/>
              <p:nvPr/>
            </p:nvSpPr>
            <p:spPr>
              <a:xfrm flipH="false" flipV="false" rot="0">
                <a:off x="0" y="0"/>
                <a:ext cx="1107738" cy="901439"/>
              </a:xfrm>
              <a:custGeom>
                <a:avLst/>
                <a:gdLst/>
                <a:ahLst/>
                <a:cxnLst/>
                <a:rect r="r" b="b" t="t" l="l"/>
                <a:pathLst>
                  <a:path h="901439" w="1107738">
                    <a:moveTo>
                      <a:pt x="51540" y="0"/>
                    </a:moveTo>
                    <a:lnTo>
                      <a:pt x="1056198" y="0"/>
                    </a:lnTo>
                    <a:cubicBezTo>
                      <a:pt x="1069867" y="0"/>
                      <a:pt x="1082977" y="5430"/>
                      <a:pt x="1092642" y="15096"/>
                    </a:cubicBezTo>
                    <a:cubicBezTo>
                      <a:pt x="1102308" y="24761"/>
                      <a:pt x="1107738" y="37871"/>
                      <a:pt x="1107738" y="51540"/>
                    </a:cubicBezTo>
                    <a:lnTo>
                      <a:pt x="1107738" y="849899"/>
                    </a:lnTo>
                    <a:cubicBezTo>
                      <a:pt x="1107738" y="878363"/>
                      <a:pt x="1084663" y="901439"/>
                      <a:pt x="1056198" y="901439"/>
                    </a:cubicBezTo>
                    <a:lnTo>
                      <a:pt x="51540" y="901439"/>
                    </a:lnTo>
                    <a:cubicBezTo>
                      <a:pt x="37871" y="901439"/>
                      <a:pt x="24761" y="896009"/>
                      <a:pt x="15096" y="886343"/>
                    </a:cubicBezTo>
                    <a:cubicBezTo>
                      <a:pt x="5430" y="876677"/>
                      <a:pt x="0" y="863568"/>
                      <a:pt x="0" y="849899"/>
                    </a:cubicBezTo>
                    <a:lnTo>
                      <a:pt x="0" y="51540"/>
                    </a:lnTo>
                    <a:cubicBezTo>
                      <a:pt x="0" y="23075"/>
                      <a:pt x="23075" y="0"/>
                      <a:pt x="51540" y="0"/>
                    </a:cubicBezTo>
                    <a:close/>
                  </a:path>
                </a:pathLst>
              </a:custGeom>
              <a:solidFill>
                <a:srgbClr val="000000">
                  <a:alpha val="0"/>
                </a:srgbClr>
              </a:solidFill>
              <a:ln w="38100" cap="rnd">
                <a:solidFill>
                  <a:srgbClr val="EB04C6"/>
                </a:solidFill>
                <a:prstDash val="solid"/>
                <a:round/>
              </a:ln>
            </p:spPr>
          </p:sp>
          <p:sp>
            <p:nvSpPr>
              <p:cNvPr name="TextBox 12" id="12"/>
              <p:cNvSpPr txBox="true"/>
              <p:nvPr/>
            </p:nvSpPr>
            <p:spPr>
              <a:xfrm>
                <a:off x="0" y="-66675"/>
                <a:ext cx="1107738" cy="968114"/>
              </a:xfrm>
              <a:prstGeom prst="rect">
                <a:avLst/>
              </a:prstGeom>
            </p:spPr>
            <p:txBody>
              <a:bodyPr anchor="ctr" rtlCol="false" tIns="50800" lIns="50800" bIns="50800" rIns="50800"/>
              <a:lstStyle/>
              <a:p>
                <a:pPr algn="ctr">
                  <a:lnSpc>
                    <a:spcPts val="2800"/>
                  </a:lnSpc>
                </a:pPr>
              </a:p>
            </p:txBody>
          </p:sp>
        </p:grpSp>
        <p:sp>
          <p:nvSpPr>
            <p:cNvPr name="TextBox 13" id="13"/>
            <p:cNvSpPr txBox="true"/>
            <p:nvPr/>
          </p:nvSpPr>
          <p:spPr>
            <a:xfrm rot="0">
              <a:off x="108972" y="-28575"/>
              <a:ext cx="5373988" cy="4592108"/>
            </a:xfrm>
            <a:prstGeom prst="rect">
              <a:avLst/>
            </a:prstGeom>
          </p:spPr>
          <p:txBody>
            <a:bodyPr anchor="t" rtlCol="false" tIns="0" lIns="0" bIns="0" rIns="0">
              <a:spAutoFit/>
            </a:bodyPr>
            <a:lstStyle/>
            <a:p>
              <a:pPr algn="l">
                <a:lnSpc>
                  <a:spcPts val="3050"/>
                </a:lnSpc>
              </a:pPr>
              <a:r>
                <a:rPr lang="en-US" sz="2500" spc="21">
                  <a:solidFill>
                    <a:srgbClr val="000000"/>
                  </a:solidFill>
                  <a:latin typeface="Poppins"/>
                  <a:ea typeface="Poppins"/>
                  <a:cs typeface="Poppins"/>
                  <a:sym typeface="Poppins"/>
                </a:rPr>
                <a:t>Les tuiles utilisent une perspective pour donner l’illusion d’un monde en plusieurs dimension, testez un peu toute les possibilité pour trouver votre façon de faire et créer votre monde à votre image !</a:t>
              </a:r>
            </a:p>
          </p:txBody>
        </p:sp>
      </p:grpSp>
      <p:grpSp>
        <p:nvGrpSpPr>
          <p:cNvPr name="Group 14" id="14"/>
          <p:cNvGrpSpPr/>
          <p:nvPr/>
        </p:nvGrpSpPr>
        <p:grpSpPr>
          <a:xfrm rot="0">
            <a:off x="10143441" y="-9682073"/>
            <a:ext cx="16202439" cy="24151418"/>
            <a:chOff x="0" y="0"/>
            <a:chExt cx="21603252" cy="32201890"/>
          </a:xfrm>
        </p:grpSpPr>
        <p:sp>
          <p:nvSpPr>
            <p:cNvPr name="AutoShape 15" id="15"/>
            <p:cNvSpPr/>
            <p:nvPr/>
          </p:nvSpPr>
          <p:spPr>
            <a:xfrm rot="-3387270">
              <a:off x="3903419" y="18180605"/>
              <a:ext cx="18409548" cy="8179307"/>
            </a:xfrm>
            <a:prstGeom prst="rect">
              <a:avLst/>
            </a:prstGeom>
            <a:solidFill>
              <a:srgbClr val="000000"/>
            </a:solidFill>
          </p:spPr>
        </p:sp>
        <p:sp>
          <p:nvSpPr>
            <p:cNvPr name="AutoShape 16" id="16"/>
            <p:cNvSpPr/>
            <p:nvPr/>
          </p:nvSpPr>
          <p:spPr>
            <a:xfrm rot="-3344541">
              <a:off x="4423904" y="1174908"/>
              <a:ext cx="11805725" cy="16948170"/>
            </a:xfrm>
            <a:prstGeom prst="rect">
              <a:avLst/>
            </a:prstGeom>
            <a:solidFill>
              <a:srgbClr val="EB04C6"/>
            </a:solidFill>
          </p:spPr>
        </p:sp>
      </p:grpSp>
    </p:spTree>
  </p:cSld>
  <p:clrMapOvr>
    <a:masterClrMapping/>
  </p:clrMapOvr>
  <p:transition spd="fast">
    <p:fade/>
  </p:transition>
</p:sld>
</file>

<file path=ppt/slides/slide9.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932645" y="2909187"/>
            <a:ext cx="13131358" cy="4030477"/>
          </a:xfrm>
          <a:prstGeom prst="rect">
            <a:avLst/>
          </a:prstGeom>
        </p:spPr>
        <p:txBody>
          <a:bodyPr anchor="t" rtlCol="false" tIns="0" lIns="0" bIns="0" rIns="0">
            <a:spAutoFit/>
          </a:bodyPr>
          <a:lstStyle/>
          <a:p>
            <a:pPr algn="just">
              <a:lnSpc>
                <a:spcPts val="3944"/>
              </a:lnSpc>
            </a:pPr>
            <a:r>
              <a:rPr lang="en-US" sz="4108">
                <a:solidFill>
                  <a:srgbClr val="000000"/>
                </a:solidFill>
                <a:latin typeface="Poppins"/>
                <a:ea typeface="Poppins"/>
                <a:cs typeface="Poppins"/>
                <a:sym typeface="Poppins"/>
              </a:rPr>
              <a:t>Pour cette initiation, on te propose 2 idées :</a:t>
            </a:r>
          </a:p>
          <a:p>
            <a:pPr algn="just">
              <a:lnSpc>
                <a:spcPts val="3944"/>
              </a:lnSpc>
            </a:pPr>
          </a:p>
          <a:p>
            <a:pPr algn="just" marL="991377" indent="-495689" lvl="1">
              <a:lnSpc>
                <a:spcPts val="3944"/>
              </a:lnSpc>
              <a:buFont typeface="Arial"/>
              <a:buChar char="•"/>
            </a:pPr>
            <a:r>
              <a:rPr lang="en-US" sz="4108">
                <a:solidFill>
                  <a:srgbClr val="000000"/>
                </a:solidFill>
                <a:latin typeface="Poppins"/>
                <a:ea typeface="Poppins"/>
                <a:cs typeface="Poppins"/>
                <a:sym typeface="Poppins"/>
              </a:rPr>
              <a:t>Plusieurs cartes de labyrinthes avec des évènements pour passer d’une carte à l’autre</a:t>
            </a:r>
          </a:p>
          <a:p>
            <a:pPr algn="just">
              <a:lnSpc>
                <a:spcPts val="3944"/>
              </a:lnSpc>
            </a:pPr>
          </a:p>
          <a:p>
            <a:pPr algn="just" marL="991377" indent="-495689" lvl="1">
              <a:lnSpc>
                <a:spcPts val="3944"/>
              </a:lnSpc>
              <a:buFont typeface="Arial"/>
              <a:buChar char="•"/>
            </a:pPr>
            <a:r>
              <a:rPr lang="en-US" sz="4108" spc="-2">
                <a:solidFill>
                  <a:srgbClr val="000000"/>
                </a:solidFill>
                <a:latin typeface="Poppins"/>
                <a:ea typeface="Poppins"/>
                <a:cs typeface="Poppins"/>
                <a:sym typeface="Poppins"/>
              </a:rPr>
              <a:t>Une chasse au trésor avec une carte globale avec plusieurs lieu à explorer pour trouver un trésor gardé</a:t>
            </a:r>
          </a:p>
        </p:txBody>
      </p:sp>
      <p:grpSp>
        <p:nvGrpSpPr>
          <p:cNvPr name="Group 3" id="3"/>
          <p:cNvGrpSpPr/>
          <p:nvPr/>
        </p:nvGrpSpPr>
        <p:grpSpPr>
          <a:xfrm rot="0">
            <a:off x="10143441" y="-9682073"/>
            <a:ext cx="16202439" cy="24151418"/>
            <a:chOff x="0" y="0"/>
            <a:chExt cx="21603252" cy="32201890"/>
          </a:xfrm>
        </p:grpSpPr>
        <p:sp>
          <p:nvSpPr>
            <p:cNvPr name="AutoShape 4" id="4"/>
            <p:cNvSpPr/>
            <p:nvPr/>
          </p:nvSpPr>
          <p:spPr>
            <a:xfrm rot="-3387270">
              <a:off x="3903419" y="18180605"/>
              <a:ext cx="18409548" cy="8179307"/>
            </a:xfrm>
            <a:prstGeom prst="rect">
              <a:avLst/>
            </a:prstGeom>
            <a:solidFill>
              <a:srgbClr val="000000"/>
            </a:solidFill>
          </p:spPr>
        </p:sp>
        <p:sp>
          <p:nvSpPr>
            <p:cNvPr name="AutoShape 5" id="5"/>
            <p:cNvSpPr/>
            <p:nvPr/>
          </p:nvSpPr>
          <p:spPr>
            <a:xfrm rot="-3344541">
              <a:off x="4423904" y="1174908"/>
              <a:ext cx="11805725" cy="16948170"/>
            </a:xfrm>
            <a:prstGeom prst="rect">
              <a:avLst/>
            </a:prstGeom>
            <a:solidFill>
              <a:srgbClr val="EB04C6"/>
            </a:solidFill>
          </p:spPr>
        </p:sp>
      </p:grpSp>
      <p:sp>
        <p:nvSpPr>
          <p:cNvPr name="TextBox 6" id="6"/>
          <p:cNvSpPr txBox="true"/>
          <p:nvPr/>
        </p:nvSpPr>
        <p:spPr>
          <a:xfrm rot="0">
            <a:off x="1932645" y="1950723"/>
            <a:ext cx="13131358" cy="895350"/>
          </a:xfrm>
          <a:prstGeom prst="rect">
            <a:avLst/>
          </a:prstGeom>
        </p:spPr>
        <p:txBody>
          <a:bodyPr anchor="t" rtlCol="false" tIns="0" lIns="0" bIns="0" rIns="0">
            <a:spAutoFit/>
          </a:bodyPr>
          <a:lstStyle/>
          <a:p>
            <a:pPr algn="l">
              <a:lnSpc>
                <a:spcPts val="7199"/>
              </a:lnSpc>
            </a:pPr>
            <a:r>
              <a:rPr lang="en-US" sz="5999" spc="-3" u="sng">
                <a:solidFill>
                  <a:srgbClr val="EB04C6"/>
                </a:solidFill>
                <a:latin typeface="Hammersmith One"/>
                <a:ea typeface="Hammersmith One"/>
                <a:cs typeface="Hammersmith One"/>
                <a:sym typeface="Hammersmith One"/>
              </a:rPr>
              <a:t>C’est parti ! à toi de créer ta carte !</a:t>
            </a:r>
          </a:p>
        </p:txBody>
      </p:sp>
    </p:spTree>
  </p:cSld>
  <p:clrMapOvr>
    <a:masterClrMapping/>
  </p:clrMapOvr>
  <p:transition spd="fast">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DAGSOKhkE_c</dc:identifier>
  <dcterms:modified xsi:type="dcterms:W3CDTF">2011-08-01T06:04:30Z</dcterms:modified>
  <cp:revision>1</cp:revision>
  <dc:title>Fiche pratique Rpg Maker MZ</dc:title>
</cp:coreProperties>
</file>